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57" r:id="rId5"/>
    <p:sldId id="258" r:id="rId6"/>
    <p:sldId id="259" r:id="rId7"/>
    <p:sldId id="269" r:id="rId8"/>
    <p:sldId id="262" r:id="rId9"/>
    <p:sldId id="263" r:id="rId10"/>
    <p:sldId id="264" r:id="rId11"/>
    <p:sldId id="265" r:id="rId12"/>
    <p:sldId id="266" r:id="rId13"/>
    <p:sldId id="267" r:id="rId14"/>
    <p:sldId id="280" r:id="rId15"/>
    <p:sldId id="281" r:id="rId16"/>
    <p:sldId id="283" r:id="rId17"/>
    <p:sldId id="268" r:id="rId18"/>
    <p:sldId id="270" r:id="rId19"/>
    <p:sldId id="271" r:id="rId20"/>
    <p:sldId id="272" r:id="rId21"/>
    <p:sldId id="273" r:id="rId22"/>
    <p:sldId id="279" r:id="rId23"/>
    <p:sldId id="274" r:id="rId24"/>
    <p:sldId id="285" r:id="rId25"/>
    <p:sldId id="276" r:id="rId26"/>
    <p:sldId id="277" r:id="rId27"/>
    <p:sldId id="275"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68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0" y="762000"/>
            <a:ext cx="9144000" cy="914400"/>
          </a:xfrm>
        </p:spPr>
        <p:txBody>
          <a:bodyPr anchor="b" anchorCtr="0"/>
          <a:lstStyle>
            <a:lvl1pPr algn="ctr">
              <a:defRPr>
                <a:solidFill>
                  <a:srgbClr val="0249A0"/>
                </a:solidFill>
              </a:defRPr>
            </a:lvl1pPr>
          </a:lstStyle>
          <a:p>
            <a:r>
              <a:rPr lang="en-US" smtClean="0"/>
              <a:t>Click to edit Master title style</a:t>
            </a:r>
            <a:endParaRPr lang="en-US" dirty="0"/>
          </a:p>
        </p:txBody>
      </p:sp>
      <p:sp>
        <p:nvSpPr>
          <p:cNvPr id="65539" name="Rectangle 3"/>
          <p:cNvSpPr>
            <a:spLocks noGrp="1" noChangeArrowheads="1"/>
          </p:cNvSpPr>
          <p:nvPr>
            <p:ph type="subTitle" idx="1"/>
          </p:nvPr>
        </p:nvSpPr>
        <p:spPr>
          <a:xfrm>
            <a:off x="0" y="1676400"/>
            <a:ext cx="9144000" cy="914400"/>
          </a:xfrm>
        </p:spPr>
        <p:txBody>
          <a:bodyPr anchor="t" anchorCtr="0"/>
          <a:lstStyle>
            <a:lvl1pPr marL="0" indent="0" algn="ctr">
              <a:buFontTx/>
              <a:buNone/>
              <a:defRPr sz="2800"/>
            </a:lvl1pPr>
          </a:lstStyle>
          <a:p>
            <a:r>
              <a:rPr lang="en-US" smtClean="0"/>
              <a:t>Click to edit Master subtitle style</a:t>
            </a:r>
            <a:endParaRPr lang="en-US" dirty="0"/>
          </a:p>
        </p:txBody>
      </p:sp>
      <p:sp>
        <p:nvSpPr>
          <p:cNvPr id="65542" name="Rectangle 6"/>
          <p:cNvSpPr>
            <a:spLocks noGrp="1" noChangeArrowheads="1"/>
          </p:cNvSpPr>
          <p:nvPr>
            <p:ph type="sldNum" sz="quarter" idx="4"/>
          </p:nvPr>
        </p:nvSpPr>
        <p:spPr>
          <a:xfrm>
            <a:off x="3657600" y="6400800"/>
            <a:ext cx="2133600" cy="304800"/>
          </a:xfrm>
        </p:spPr>
        <p:txBody>
          <a:bodyPr/>
          <a:lstStyle>
            <a:lvl1pPr>
              <a:defRPr/>
            </a:lvl1pPr>
          </a:lstStyle>
          <a:p>
            <a:fld id="{295008BC-DA31-4D19-837B-EFA4386B05F5}" type="slidenum">
              <a:rPr lang="en-US" smtClean="0"/>
              <a:pPr/>
              <a:t>‹#›</a:t>
            </a:fld>
            <a:endParaRPr lang="en-US"/>
          </a:p>
        </p:txBody>
      </p:sp>
      <p:pic>
        <p:nvPicPr>
          <p:cNvPr id="65544"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5545" name="Text Box 9"/>
          <p:cNvSpPr txBox="1">
            <a:spLocks noChangeArrowheads="1"/>
          </p:cNvSpPr>
          <p:nvPr/>
        </p:nvSpPr>
        <p:spPr bwMode="auto">
          <a:xfrm>
            <a:off x="6974578" y="6553200"/>
            <a:ext cx="2029723" cy="412934"/>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a:t>
            </a:r>
            <a:r>
              <a:rPr lang="en-US" altLang="en-US" sz="600" dirty="0"/>
              <a:t>The MITRE Corporation. All rights reserved</a:t>
            </a:r>
            <a:endParaRPr lang="en-US" altLang="en-US" sz="700" dirty="0"/>
          </a:p>
        </p:txBody>
      </p:sp>
      <p:pic>
        <p:nvPicPr>
          <p:cNvPr id="2050" name="Picture 2" descr="C:\Documents and Settings\abuttner\My Documents\MITRE\Projects\CPE\images\cpe_logo.jpg"/>
          <p:cNvPicPr>
            <a:picLocks noChangeAspect="1" noChangeArrowheads="1"/>
          </p:cNvPicPr>
          <p:nvPr/>
        </p:nvPicPr>
        <p:blipFill>
          <a:blip r:embed="rId3" cstate="print"/>
          <a:srcRect/>
          <a:stretch>
            <a:fillRect/>
          </a:stretch>
        </p:blipFill>
        <p:spPr bwMode="auto">
          <a:xfrm>
            <a:off x="1371600" y="3708400"/>
            <a:ext cx="6436841" cy="238760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699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699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239000" cy="9445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3429000" y="6477000"/>
            <a:ext cx="2133600" cy="304800"/>
          </a:xfrm>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828800"/>
            <a:ext cx="7696200" cy="4351338"/>
          </a:xfrm>
        </p:spPr>
        <p:txBody>
          <a:bodyPr/>
          <a:lstStyle>
            <a:lvl1pPr>
              <a:lnSpc>
                <a:spcPct val="100000"/>
              </a:lnSpc>
              <a:defRPr sz="2800"/>
            </a:lvl1pPr>
            <a:lvl2pPr>
              <a:lnSpc>
                <a:spcPct val="100000"/>
              </a:lnSpc>
              <a:defRPr sz="2400"/>
            </a:lvl2pPr>
            <a:lvl3pPr>
              <a:lnSpc>
                <a:spcPct val="100000"/>
              </a:lnSpc>
              <a:defRPr sz="2000"/>
            </a:lvl3pPr>
            <a:lvl4pPr>
              <a:lnSpc>
                <a:spcPct val="100000"/>
              </a:lnSpc>
              <a:defRPr sz="1800"/>
            </a:lvl4pPr>
            <a:lvl5pPr>
              <a:lnSpc>
                <a:spcPct val="100000"/>
              </a:lnSpc>
              <a:defRPr sz="1600"/>
            </a:lvl5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
        <p:nvSpPr>
          <p:cNvPr id="9" name="Slide Number Placeholder 8"/>
          <p:cNvSpPr>
            <a:spLocks noGrp="1"/>
          </p:cNvSpPr>
          <p:nvPr>
            <p:ph type="sldNum" sz="quarter" idx="10"/>
          </p:nvPr>
        </p:nvSpPr>
        <p:spPr/>
        <p:txBody>
          <a:bodyPr/>
          <a:lstStyle/>
          <a:p>
            <a:fld id="{295008BC-DA31-4D19-837B-EFA4386B05F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p:txBody>
          <a:bodyPr/>
          <a:lstStyle/>
          <a:p>
            <a:fld id="{295008BC-DA31-4D19-837B-EFA4386B05F5}" type="slidenum">
              <a:rPr lang="en-US" smtClean="0"/>
              <a:pPr/>
              <a:t>‹#›</a:t>
            </a:fld>
            <a:endParaRPr lang="en-US"/>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lide Number Placeholder 11"/>
          <p:cNvSpPr>
            <a:spLocks noGrp="1"/>
          </p:cNvSpPr>
          <p:nvPr>
            <p:ph type="sldNum" sz="quarter" idx="14"/>
          </p:nvPr>
        </p:nvSpPr>
        <p:spPr/>
        <p:txBody>
          <a:bodyPr/>
          <a:lstStyle/>
          <a:p>
            <a:fld id="{295008BC-DA31-4D19-837B-EFA4386B05F5}" type="slidenum">
              <a:rPr lang="en-US" smtClean="0"/>
              <a:pPr/>
              <a:t>‹#›</a:t>
            </a:fld>
            <a:endParaRPr lang="en-US"/>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0"/>
          </p:nvPr>
        </p:nvSpPr>
        <p:spPr/>
        <p:txBody>
          <a:bodyPr/>
          <a:lstStyle/>
          <a:p>
            <a:fld id="{295008BC-DA31-4D19-837B-EFA4386B05F5}" type="slidenum">
              <a:rPr lang="en-US" smtClean="0"/>
              <a:pPr/>
              <a:t>‹#›</a:t>
            </a:fld>
            <a:endParaRPr lang="en-US"/>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6781800" cy="944562"/>
          </a:xfrm>
        </p:spPr>
        <p:txBody>
          <a:bodyPr/>
          <a:lstStyle>
            <a:lvl1pPr>
              <a:defRPr b="1"/>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800" b="1"/>
            </a:lvl1pPr>
            <a:lvl2pPr>
              <a:defRPr sz="2400"/>
            </a:lvl2pPr>
            <a:lvl3pPr>
              <a:defRPr sz="2000"/>
            </a:lvl3pPr>
            <a:lvl4pPr>
              <a:defRPr sz="18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1905000" y="274638"/>
            <a:ext cx="6858000" cy="944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64515" name="Rectangle 3"/>
          <p:cNvSpPr>
            <a:spLocks noGrp="1" noChangeArrowheads="1"/>
          </p:cNvSpPr>
          <p:nvPr>
            <p:ph type="body" idx="1"/>
          </p:nvPr>
        </p:nvSpPr>
        <p:spPr bwMode="auto">
          <a:xfrm>
            <a:off x="457200" y="1655857"/>
            <a:ext cx="8229600" cy="4373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4518" name="Rectangle 6"/>
          <p:cNvSpPr>
            <a:spLocks noGrp="1" noChangeArrowheads="1"/>
          </p:cNvSpPr>
          <p:nvPr>
            <p:ph type="sldNum" sz="quarter" idx="4"/>
          </p:nvPr>
        </p:nvSpPr>
        <p:spPr bwMode="auto">
          <a:xfrm>
            <a:off x="34290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fld id="{295008BC-DA31-4D19-837B-EFA4386B05F5}" type="slidenum">
              <a:rPr lang="en-US" smtClean="0"/>
              <a:pPr/>
              <a:t>‹#›</a:t>
            </a:fld>
            <a:endParaRPr lang="en-US"/>
          </a:p>
        </p:txBody>
      </p:sp>
      <p:sp>
        <p:nvSpPr>
          <p:cNvPr id="64520" name="Line 8"/>
          <p:cNvSpPr>
            <a:spLocks noChangeShapeType="1"/>
          </p:cNvSpPr>
          <p:nvPr/>
        </p:nvSpPr>
        <p:spPr bwMode="auto">
          <a:xfrm>
            <a:off x="0" y="1447800"/>
            <a:ext cx="9140825" cy="0"/>
          </a:xfrm>
          <a:prstGeom prst="line">
            <a:avLst/>
          </a:prstGeom>
          <a:noFill/>
          <a:ln w="25400">
            <a:solidFill>
              <a:srgbClr val="0249A0"/>
            </a:solidFill>
            <a:round/>
            <a:headEnd/>
            <a:tailEnd/>
          </a:ln>
          <a:effectLst/>
        </p:spPr>
        <p:txBody>
          <a:bodyPr/>
          <a:lstStyle/>
          <a:p>
            <a:endParaRPr lang="en-US"/>
          </a:p>
        </p:txBody>
      </p:sp>
      <p:sp>
        <p:nvSpPr>
          <p:cNvPr id="64521" name="Line 9"/>
          <p:cNvSpPr>
            <a:spLocks noChangeShapeType="1"/>
          </p:cNvSpPr>
          <p:nvPr/>
        </p:nvSpPr>
        <p:spPr bwMode="auto">
          <a:xfrm>
            <a:off x="0" y="1371600"/>
            <a:ext cx="9144000" cy="0"/>
          </a:xfrm>
          <a:prstGeom prst="line">
            <a:avLst/>
          </a:prstGeom>
          <a:noFill/>
          <a:ln w="57150">
            <a:solidFill>
              <a:srgbClr val="FFC000"/>
            </a:solidFill>
            <a:round/>
            <a:headEnd/>
            <a:tailEnd/>
          </a:ln>
          <a:effectLst/>
        </p:spPr>
        <p:txBody>
          <a:bodyPr/>
          <a:lstStyle/>
          <a:p>
            <a:endParaRPr lang="en-US"/>
          </a:p>
        </p:txBody>
      </p:sp>
      <p:pic>
        <p:nvPicPr>
          <p:cNvPr id="64522" name="Picture 10"/>
          <p:cNvPicPr>
            <a:picLocks noChangeAspect="1" noChangeArrowheads="1"/>
          </p:cNvPicPr>
          <p:nvPr/>
        </p:nvPicPr>
        <p:blipFill>
          <a:blip r:embed="rId20"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4523" name="Text Box 11"/>
          <p:cNvSpPr txBox="1">
            <a:spLocks noChangeArrowheads="1"/>
          </p:cNvSpPr>
          <p:nvPr/>
        </p:nvSpPr>
        <p:spPr bwMode="auto">
          <a:xfrm>
            <a:off x="6974578" y="6553200"/>
            <a:ext cx="2029723" cy="412934"/>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a:t>
            </a:r>
            <a:r>
              <a:rPr lang="en-US" altLang="en-US" sz="600" dirty="0"/>
              <a:t>The MITRE Corporation. All rights reserved</a:t>
            </a:r>
            <a:endParaRPr lang="en-US" altLang="en-US" sz="700" dirty="0"/>
          </a:p>
        </p:txBody>
      </p:sp>
      <p:pic>
        <p:nvPicPr>
          <p:cNvPr id="3074" name="Picture 2" descr="C:\Documents and Settings\abuttner\My Documents\MITRE\Projects\CPE\images\cpe_logo.jpg"/>
          <p:cNvPicPr>
            <a:picLocks noChangeAspect="1" noChangeArrowheads="1"/>
          </p:cNvPicPr>
          <p:nvPr/>
        </p:nvPicPr>
        <p:blipFill>
          <a:blip r:embed="rId21" cstate="print"/>
          <a:srcRect/>
          <a:stretch>
            <a:fillRect/>
          </a:stretch>
        </p:blipFill>
        <p:spPr bwMode="auto">
          <a:xfrm>
            <a:off x="152400" y="440469"/>
            <a:ext cx="1371600" cy="508765"/>
          </a:xfrm>
          <a:prstGeom prst="rect">
            <a:avLst/>
          </a:prstGeom>
          <a:noFill/>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rtl="0" eaLnBrk="1" fontAlgn="base" hangingPunct="1">
        <a:spcBef>
          <a:spcPct val="0"/>
        </a:spcBef>
        <a:spcAft>
          <a:spcPct val="0"/>
        </a:spcAft>
        <a:defRPr sz="3600">
          <a:solidFill>
            <a:srgbClr val="0249A0"/>
          </a:solidFill>
          <a:latin typeface="+mj-lt"/>
          <a:ea typeface="+mj-ea"/>
          <a:cs typeface="+mj-cs"/>
        </a:defRPr>
      </a:lvl1pPr>
      <a:lvl2pPr algn="l" rtl="0" eaLnBrk="1" fontAlgn="base" hangingPunct="1">
        <a:spcBef>
          <a:spcPct val="0"/>
        </a:spcBef>
        <a:spcAft>
          <a:spcPct val="0"/>
        </a:spcAft>
        <a:defRPr sz="4400">
          <a:solidFill>
            <a:srgbClr val="668F66"/>
          </a:solidFill>
          <a:latin typeface="Arial" charset="0"/>
        </a:defRPr>
      </a:lvl2pPr>
      <a:lvl3pPr algn="l" rtl="0" eaLnBrk="1" fontAlgn="base" hangingPunct="1">
        <a:spcBef>
          <a:spcPct val="0"/>
        </a:spcBef>
        <a:spcAft>
          <a:spcPct val="0"/>
        </a:spcAft>
        <a:defRPr sz="4400">
          <a:solidFill>
            <a:srgbClr val="668F66"/>
          </a:solidFill>
          <a:latin typeface="Arial" charset="0"/>
        </a:defRPr>
      </a:lvl3pPr>
      <a:lvl4pPr algn="l" rtl="0" eaLnBrk="1" fontAlgn="base" hangingPunct="1">
        <a:spcBef>
          <a:spcPct val="0"/>
        </a:spcBef>
        <a:spcAft>
          <a:spcPct val="0"/>
        </a:spcAft>
        <a:defRPr sz="4400">
          <a:solidFill>
            <a:srgbClr val="668F66"/>
          </a:solidFill>
          <a:latin typeface="Arial" charset="0"/>
        </a:defRPr>
      </a:lvl4pPr>
      <a:lvl5pPr algn="l" rtl="0" eaLnBrk="1" fontAlgn="base" hangingPunct="1">
        <a:spcBef>
          <a:spcPct val="0"/>
        </a:spcBef>
        <a:spcAft>
          <a:spcPct val="0"/>
        </a:spcAft>
        <a:defRPr sz="4400">
          <a:solidFill>
            <a:srgbClr val="668F66"/>
          </a:solidFill>
          <a:latin typeface="Arial" charset="0"/>
        </a:defRPr>
      </a:lvl5pPr>
      <a:lvl6pPr marL="457200" algn="l" rtl="0" eaLnBrk="1" fontAlgn="base" hangingPunct="1">
        <a:spcBef>
          <a:spcPct val="0"/>
        </a:spcBef>
        <a:spcAft>
          <a:spcPct val="0"/>
        </a:spcAft>
        <a:defRPr sz="4400">
          <a:solidFill>
            <a:srgbClr val="668F66"/>
          </a:solidFill>
          <a:latin typeface="Arial" charset="0"/>
        </a:defRPr>
      </a:lvl6pPr>
      <a:lvl7pPr marL="914400" algn="l" rtl="0" eaLnBrk="1" fontAlgn="base" hangingPunct="1">
        <a:spcBef>
          <a:spcPct val="0"/>
        </a:spcBef>
        <a:spcAft>
          <a:spcPct val="0"/>
        </a:spcAft>
        <a:defRPr sz="4400">
          <a:solidFill>
            <a:srgbClr val="668F66"/>
          </a:solidFill>
          <a:latin typeface="Arial" charset="0"/>
        </a:defRPr>
      </a:lvl7pPr>
      <a:lvl8pPr marL="1371600" algn="l" rtl="0" eaLnBrk="1" fontAlgn="base" hangingPunct="1">
        <a:spcBef>
          <a:spcPct val="0"/>
        </a:spcBef>
        <a:spcAft>
          <a:spcPct val="0"/>
        </a:spcAft>
        <a:defRPr sz="4400">
          <a:solidFill>
            <a:srgbClr val="668F66"/>
          </a:solidFill>
          <a:latin typeface="Arial" charset="0"/>
        </a:defRPr>
      </a:lvl8pPr>
      <a:lvl9pPr marL="1828800" algn="l" rtl="0" eaLnBrk="1" fontAlgn="base" hangingPunct="1">
        <a:spcBef>
          <a:spcPct val="0"/>
        </a:spcBef>
        <a:spcAft>
          <a:spcPct val="0"/>
        </a:spcAft>
        <a:defRPr sz="4400">
          <a:solidFill>
            <a:srgbClr val="668F66"/>
          </a:solidFill>
          <a:latin typeface="Arial" charset="0"/>
        </a:defRPr>
      </a:lvl9pPr>
    </p:titleStyle>
    <p:bodyStyle>
      <a:lvl1pPr marL="342900" indent="-342900" algn="l" rtl="0" eaLnBrk="1" fontAlgn="base" hangingPunct="1">
        <a:spcBef>
          <a:spcPct val="20000"/>
        </a:spcBef>
        <a:spcAft>
          <a:spcPct val="0"/>
        </a:spcAft>
        <a:buClr>
          <a:srgbClr val="0249A0"/>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249A0"/>
        </a:buClr>
        <a:buChar char="–"/>
        <a:defRPr sz="2400">
          <a:solidFill>
            <a:schemeClr val="tx1"/>
          </a:solidFill>
          <a:latin typeface="+mn-lt"/>
        </a:defRPr>
      </a:lvl2pPr>
      <a:lvl3pPr marL="1143000" indent="-228600" algn="l" rtl="0" eaLnBrk="1" fontAlgn="base" hangingPunct="1">
        <a:spcBef>
          <a:spcPct val="20000"/>
        </a:spcBef>
        <a:spcAft>
          <a:spcPct val="0"/>
        </a:spcAft>
        <a:buClr>
          <a:srgbClr val="0249A0"/>
        </a:buClr>
        <a:buFont typeface="Wingdings" pitchFamily="2" charset="2"/>
        <a:buChar char="§"/>
        <a:defRPr sz="2000">
          <a:solidFill>
            <a:schemeClr val="tx1"/>
          </a:solidFill>
          <a:latin typeface="+mn-lt"/>
        </a:defRPr>
      </a:lvl3pPr>
      <a:lvl4pPr marL="1600200" indent="-228600" algn="l" rtl="0" eaLnBrk="1" fontAlgn="base" hangingPunct="1">
        <a:spcBef>
          <a:spcPct val="20000"/>
        </a:spcBef>
        <a:spcAft>
          <a:spcPct val="0"/>
        </a:spcAft>
        <a:buClr>
          <a:srgbClr val="0249A0"/>
        </a:buClr>
        <a:buChar char="–"/>
        <a:defRPr sz="1800">
          <a:solidFill>
            <a:schemeClr val="tx1"/>
          </a:solidFill>
          <a:latin typeface="+mn-lt"/>
        </a:defRPr>
      </a:lvl4pPr>
      <a:lvl5pPr marL="2057400" indent="-228600" algn="l" rtl="0" eaLnBrk="1" fontAlgn="base" hangingPunct="1">
        <a:spcBef>
          <a:spcPct val="20000"/>
        </a:spcBef>
        <a:spcAft>
          <a:spcPct val="0"/>
        </a:spcAft>
        <a:buClr>
          <a:srgbClr val="0249A0"/>
        </a:buClr>
        <a:buChar char="»"/>
        <a:defRPr sz="1600">
          <a:solidFill>
            <a:schemeClr val="tx1"/>
          </a:solidFill>
          <a:latin typeface="+mn-lt"/>
        </a:defRPr>
      </a:lvl5pPr>
      <a:lvl6pPr marL="2514600" indent="-228600" algn="l" rtl="0" eaLnBrk="1" fontAlgn="base" hangingPunct="1">
        <a:spcBef>
          <a:spcPct val="20000"/>
        </a:spcBef>
        <a:spcAft>
          <a:spcPct val="0"/>
        </a:spcAft>
        <a:buClr>
          <a:srgbClr val="668F66"/>
        </a:buClr>
        <a:buChar char="»"/>
        <a:defRPr sz="2000">
          <a:solidFill>
            <a:schemeClr val="tx1"/>
          </a:solidFill>
          <a:latin typeface="+mn-lt"/>
        </a:defRPr>
      </a:lvl6pPr>
      <a:lvl7pPr marL="2971800" indent="-228600" algn="l" rtl="0" eaLnBrk="1" fontAlgn="base" hangingPunct="1">
        <a:spcBef>
          <a:spcPct val="20000"/>
        </a:spcBef>
        <a:spcAft>
          <a:spcPct val="0"/>
        </a:spcAft>
        <a:buClr>
          <a:srgbClr val="668F66"/>
        </a:buClr>
        <a:buChar char="»"/>
        <a:defRPr sz="2000">
          <a:solidFill>
            <a:schemeClr val="tx1"/>
          </a:solidFill>
          <a:latin typeface="+mn-lt"/>
        </a:defRPr>
      </a:lvl7pPr>
      <a:lvl8pPr marL="3429000" indent="-228600" algn="l" rtl="0" eaLnBrk="1" fontAlgn="base" hangingPunct="1">
        <a:spcBef>
          <a:spcPct val="20000"/>
        </a:spcBef>
        <a:spcAft>
          <a:spcPct val="0"/>
        </a:spcAft>
        <a:buClr>
          <a:srgbClr val="668F66"/>
        </a:buClr>
        <a:buChar char="»"/>
        <a:defRPr sz="2000">
          <a:solidFill>
            <a:schemeClr val="tx1"/>
          </a:solidFill>
          <a:latin typeface="+mn-lt"/>
        </a:defRPr>
      </a:lvl8pPr>
      <a:lvl9pPr marL="3886200" indent="-228600" algn="l" rtl="0" eaLnBrk="1" fontAlgn="base" hangingPunct="1">
        <a:spcBef>
          <a:spcPct val="20000"/>
        </a:spcBef>
        <a:spcAft>
          <a:spcPct val="0"/>
        </a:spcAft>
        <a:buClr>
          <a:srgbClr val="668F66"/>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CPE Name Matching Specification</a:t>
            </a:r>
            <a:endParaRPr lang="en-US" dirty="0"/>
          </a:p>
        </p:txBody>
      </p:sp>
      <p:sp>
        <p:nvSpPr>
          <p:cNvPr id="3" name="Subtitle 2"/>
          <p:cNvSpPr>
            <a:spLocks noGrp="1"/>
          </p:cNvSpPr>
          <p:nvPr>
            <p:ph type="subTitle" idx="1"/>
          </p:nvPr>
        </p:nvSpPr>
        <p:spPr/>
        <p:txBody>
          <a:bodyPr/>
          <a:lstStyle/>
          <a:p>
            <a:r>
              <a:rPr lang="en-US" dirty="0" smtClean="0"/>
              <a:t>Mary Parmelee and Harold Booth</a:t>
            </a:r>
          </a:p>
          <a:p>
            <a:r>
              <a:rPr lang="en-US" dirty="0" smtClean="0"/>
              <a:t>Security Automation Developer Days</a:t>
            </a:r>
          </a:p>
          <a:p>
            <a:r>
              <a:rPr lang="en-US" dirty="0" smtClean="0"/>
              <a:t>June 16,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Current State (2 of 2)</a:t>
            </a:r>
            <a:endParaRPr lang="en-US" dirty="0"/>
          </a:p>
        </p:txBody>
      </p:sp>
      <p:sp>
        <p:nvSpPr>
          <p:cNvPr id="3" name="Content Placeholder 2"/>
          <p:cNvSpPr>
            <a:spLocks noGrp="1"/>
          </p:cNvSpPr>
          <p:nvPr>
            <p:ph idx="1"/>
          </p:nvPr>
        </p:nvSpPr>
        <p:spPr/>
        <p:txBody>
          <a:bodyPr/>
          <a:lstStyle/>
          <a:p>
            <a:r>
              <a:rPr lang="en-US" sz="2400" b="1" dirty="0" smtClean="0"/>
              <a:t>Pros:</a:t>
            </a:r>
            <a:r>
              <a:rPr lang="en-US" sz="2400" dirty="0" smtClean="0"/>
              <a:t> Leaving the majority of decisions about what constitutes a CPE name match to be decided by CPE implementers at design time allows the flexibility to make use case dependent precision vs. recall trade-off decisions at design time.</a:t>
            </a:r>
          </a:p>
          <a:p>
            <a:pPr>
              <a:buNone/>
            </a:pPr>
            <a:endParaRPr lang="en-US" sz="2000" dirty="0" smtClean="0"/>
          </a:p>
          <a:p>
            <a:r>
              <a:rPr lang="en-US" sz="2400" b="1" dirty="0" smtClean="0"/>
              <a:t>Cons:</a:t>
            </a:r>
            <a:r>
              <a:rPr lang="en-US" sz="2400" dirty="0" smtClean="0"/>
              <a:t> The same set of attribute comparison results can match in some circumstances and not in others.  There is no minimum baseline of interpretation for interoperability at the name level.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Target State (1 of 7)</a:t>
            </a:r>
            <a:endParaRPr lang="en-US" dirty="0"/>
          </a:p>
        </p:txBody>
      </p:sp>
      <p:sp>
        <p:nvSpPr>
          <p:cNvPr id="3" name="Content Placeholder 2"/>
          <p:cNvSpPr>
            <a:spLocks noGrp="1"/>
          </p:cNvSpPr>
          <p:nvPr>
            <p:ph idx="1"/>
          </p:nvPr>
        </p:nvSpPr>
        <p:spPr/>
        <p:txBody>
          <a:bodyPr/>
          <a:lstStyle/>
          <a:p>
            <a:pPr>
              <a:buNone/>
            </a:pPr>
            <a:r>
              <a:rPr lang="en-US" sz="3200" dirty="0" smtClean="0"/>
              <a:t>The CPE Core Team has concluded that a minimal set of required name matching interpretations must be specified for baseline interoperability purposes (e.g. SCAP compliance)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Proposed Alternative (2 of 7)</a:t>
            </a:r>
            <a:endParaRPr lang="en-US" dirty="0"/>
          </a:p>
        </p:txBody>
      </p:sp>
      <p:sp>
        <p:nvSpPr>
          <p:cNvPr id="3" name="Content Placeholder 2"/>
          <p:cNvSpPr>
            <a:spLocks noGrp="1"/>
          </p:cNvSpPr>
          <p:nvPr>
            <p:ph idx="1"/>
          </p:nvPr>
        </p:nvSpPr>
        <p:spPr/>
        <p:txBody>
          <a:bodyPr/>
          <a:lstStyle/>
          <a:p>
            <a:r>
              <a:rPr lang="en-US" dirty="0" smtClean="0"/>
              <a:t>Use the same kind of logic and notation for attribute-level and name-level matching</a:t>
            </a:r>
          </a:p>
          <a:p>
            <a:r>
              <a:rPr lang="en-US" dirty="0" smtClean="0"/>
              <a:t>Base name-level matching on the kind of relationship that you want to identify between two names</a:t>
            </a:r>
          </a:p>
          <a:p>
            <a:r>
              <a:rPr lang="en-US" dirty="0" smtClean="0"/>
              <a:t>Provide a minimal set of name-level interpretations based on the set of attribute comparison results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Proposed Alternative (3 of 7)</a:t>
            </a:r>
            <a:endParaRPr lang="en-US" dirty="0"/>
          </a:p>
        </p:txBody>
      </p:sp>
      <p:sp>
        <p:nvSpPr>
          <p:cNvPr id="3" name="Content Placeholder 2"/>
          <p:cNvSpPr>
            <a:spLocks noGrp="1"/>
          </p:cNvSpPr>
          <p:nvPr>
            <p:ph idx="1"/>
          </p:nvPr>
        </p:nvSpPr>
        <p:spPr/>
        <p:txBody>
          <a:bodyPr/>
          <a:lstStyle/>
          <a:p>
            <a:r>
              <a:rPr lang="en-US" dirty="0" smtClean="0"/>
              <a:t>The proposed set of specified name-level results:</a:t>
            </a:r>
          </a:p>
          <a:p>
            <a:pPr lvl="1"/>
            <a:r>
              <a:rPr lang="en-US" dirty="0" smtClean="0"/>
              <a:t>Source equals target</a:t>
            </a:r>
          </a:p>
          <a:p>
            <a:pPr lvl="1"/>
            <a:r>
              <a:rPr lang="en-US" dirty="0" smtClean="0"/>
              <a:t>Source is a subset of target</a:t>
            </a:r>
          </a:p>
          <a:p>
            <a:pPr lvl="1"/>
            <a:r>
              <a:rPr lang="en-US" dirty="0" smtClean="0"/>
              <a:t>Source is a superset of target</a:t>
            </a:r>
          </a:p>
          <a:p>
            <a:pPr lvl="1"/>
            <a:r>
              <a:rPr lang="en-US" dirty="0" smtClean="0"/>
              <a:t>Source and target do not overlap</a:t>
            </a:r>
          </a:p>
          <a:p>
            <a:r>
              <a:rPr lang="en-US" dirty="0" smtClean="0"/>
              <a:t>The CPE Name Matching specification would provide a pseudo-code function the specified name-level outcomes.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Attribute Comparison Outcomes (4 of 7)</a:t>
            </a:r>
            <a:endParaRPr lang="en-US" dirty="0"/>
          </a:p>
        </p:txBody>
      </p:sp>
      <p:graphicFrame>
        <p:nvGraphicFramePr>
          <p:cNvPr id="4" name="Content Placeholder 3"/>
          <p:cNvGraphicFramePr>
            <a:graphicFrameLocks noGrp="1"/>
          </p:cNvGraphicFramePr>
          <p:nvPr>
            <p:ph idx="1"/>
          </p:nvPr>
        </p:nvGraphicFramePr>
        <p:xfrm>
          <a:off x="196337" y="1626553"/>
          <a:ext cx="8642863" cy="4698047"/>
        </p:xfrm>
        <a:graphic>
          <a:graphicData uri="http://schemas.openxmlformats.org/drawingml/2006/table">
            <a:tbl>
              <a:tblPr firstRow="1" bandRow="1">
                <a:tableStyleId>{10A1B5D5-9B99-4C35-A422-299274C87663}</a:tableStyleId>
              </a:tblPr>
              <a:tblGrid>
                <a:gridCol w="1853946"/>
                <a:gridCol w="3654493"/>
                <a:gridCol w="3134424"/>
              </a:tblGrid>
              <a:tr h="457200">
                <a:tc>
                  <a:txBody>
                    <a:bodyPr/>
                    <a:lstStyle/>
                    <a:p>
                      <a:pPr marL="0" marR="0" algn="ctr">
                        <a:spcBef>
                          <a:spcPts val="300"/>
                        </a:spcBef>
                        <a:spcAft>
                          <a:spcPts val="300"/>
                        </a:spcAft>
                      </a:pPr>
                      <a:r>
                        <a:rPr lang="en-US" sz="2400" dirty="0"/>
                        <a:t>Notation</a:t>
                      </a:r>
                      <a:endParaRPr lang="en-US" sz="2400" b="1" dirty="0">
                        <a:latin typeface="Arial"/>
                        <a:ea typeface="Times New Roman"/>
                        <a:cs typeface="Times New Roman"/>
                      </a:endParaRPr>
                    </a:p>
                  </a:txBody>
                  <a:tcPr marL="68580" marR="68580" marT="0" marB="0"/>
                </a:tc>
                <a:tc>
                  <a:txBody>
                    <a:bodyPr/>
                    <a:lstStyle/>
                    <a:p>
                      <a:pPr marL="0" marR="0" algn="ctr">
                        <a:spcBef>
                          <a:spcPts val="300"/>
                        </a:spcBef>
                        <a:spcAft>
                          <a:spcPts val="300"/>
                        </a:spcAft>
                      </a:pPr>
                      <a:r>
                        <a:rPr lang="en-US" sz="2400" dirty="0"/>
                        <a:t>Definition</a:t>
                      </a:r>
                      <a:endParaRPr lang="en-US" sz="2400" b="1" dirty="0">
                        <a:latin typeface="Arial"/>
                        <a:ea typeface="Times New Roman"/>
                        <a:cs typeface="Times New Roman"/>
                      </a:endParaRPr>
                    </a:p>
                  </a:txBody>
                  <a:tcPr marL="68580" marR="68580" marT="0" marB="0"/>
                </a:tc>
                <a:tc>
                  <a:txBody>
                    <a:bodyPr/>
                    <a:lstStyle/>
                    <a:p>
                      <a:pPr marL="0" marR="0" algn="ctr">
                        <a:spcBef>
                          <a:spcPts val="300"/>
                        </a:spcBef>
                        <a:spcAft>
                          <a:spcPts val="300"/>
                        </a:spcAft>
                      </a:pPr>
                      <a:r>
                        <a:rPr lang="en-US" sz="2400" b="1" dirty="0" smtClean="0">
                          <a:latin typeface="Arial"/>
                          <a:ea typeface="Times New Roman"/>
                          <a:cs typeface="Times New Roman"/>
                        </a:rPr>
                        <a:t>Example</a:t>
                      </a:r>
                      <a:endParaRPr lang="en-US" sz="2400" b="1" dirty="0">
                        <a:latin typeface="Arial"/>
                        <a:ea typeface="Times New Roman"/>
                        <a:cs typeface="Times New Roman"/>
                      </a:endParaRPr>
                    </a:p>
                  </a:txBody>
                  <a:tcPr marL="68580" marR="68580" marT="0" marB="0"/>
                </a:tc>
              </a:tr>
              <a:tr h="949007">
                <a:tc>
                  <a:txBody>
                    <a:bodyPr/>
                    <a:lstStyle/>
                    <a:p>
                      <a:pPr marL="0" marR="0">
                        <a:spcBef>
                          <a:spcPts val="200"/>
                        </a:spcBef>
                        <a:spcAft>
                          <a:spcPts val="200"/>
                        </a:spcAft>
                      </a:pPr>
                      <a:r>
                        <a:rPr lang="en-US" sz="1800" dirty="0" smtClean="0"/>
                        <a:t>Source</a:t>
                      </a:r>
                      <a:r>
                        <a:rPr lang="en-US" sz="1800" baseline="0" dirty="0" smtClean="0"/>
                        <a:t> </a:t>
                      </a:r>
                      <a:r>
                        <a:rPr lang="en-US" sz="1800" dirty="0" smtClean="0"/>
                        <a:t>⊃ 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a:t>The set of possible source attribute values is a SUPERSET of the set of possible attribute values for the </a:t>
                      </a:r>
                      <a:r>
                        <a:rPr lang="en-US" sz="1800" dirty="0" smtClean="0"/>
                        <a:t>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smtClean="0"/>
                        <a:t>source = ANY, target = string</a:t>
                      </a:r>
                      <a:endParaRPr lang="en-US" sz="1800" dirty="0">
                        <a:latin typeface="Arial"/>
                        <a:ea typeface="Times New Roman"/>
                        <a:cs typeface="Times New Roman"/>
                      </a:endParaRPr>
                    </a:p>
                  </a:txBody>
                  <a:tcPr marL="68580" marR="68580" marT="0" marB="0"/>
                </a:tc>
              </a:tr>
              <a:tr h="949007">
                <a:tc>
                  <a:txBody>
                    <a:bodyPr/>
                    <a:lstStyle/>
                    <a:p>
                      <a:pPr marL="0" marR="0">
                        <a:spcBef>
                          <a:spcPts val="200"/>
                        </a:spcBef>
                        <a:spcAft>
                          <a:spcPts val="200"/>
                        </a:spcAft>
                      </a:pPr>
                      <a:r>
                        <a:rPr lang="en-US" sz="1800" dirty="0" smtClean="0"/>
                        <a:t>Source </a:t>
                      </a:r>
                      <a:r>
                        <a:rPr lang="en-US" sz="1800" dirty="0"/>
                        <a:t>⊂ </a:t>
                      </a:r>
                      <a:r>
                        <a:rPr lang="en-US" sz="1800" dirty="0" smtClean="0"/>
                        <a:t>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a:t>The set of possible source attribute values is a SUBSET of the set of possible attribute values for the </a:t>
                      </a:r>
                      <a:r>
                        <a:rPr lang="en-US" sz="1800" dirty="0" smtClean="0"/>
                        <a:t>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smtClean="0"/>
                        <a:t>source = string, target = ANY</a:t>
                      </a:r>
                      <a:endParaRPr lang="en-US" sz="1800" dirty="0">
                        <a:latin typeface="Arial"/>
                        <a:ea typeface="Times New Roman"/>
                        <a:cs typeface="Times New Roman"/>
                      </a:endParaRPr>
                    </a:p>
                  </a:txBody>
                  <a:tcPr marL="68580" marR="68580" marT="0" marB="0"/>
                </a:tc>
              </a:tr>
              <a:tr h="949007">
                <a:tc>
                  <a:txBody>
                    <a:bodyPr/>
                    <a:lstStyle/>
                    <a:p>
                      <a:pPr marL="0" marR="0">
                        <a:spcBef>
                          <a:spcPts val="200"/>
                        </a:spcBef>
                        <a:spcAft>
                          <a:spcPts val="200"/>
                        </a:spcAft>
                      </a:pPr>
                      <a:r>
                        <a:rPr lang="en-US" sz="1800" dirty="0" smtClean="0"/>
                        <a:t>Source </a:t>
                      </a:r>
                      <a:r>
                        <a:rPr lang="en-US" sz="1800" dirty="0"/>
                        <a:t>= </a:t>
                      </a:r>
                      <a:r>
                        <a:rPr lang="en-US" sz="1800" dirty="0" smtClean="0"/>
                        <a:t>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a:t>The set of possible attribute values for the source and target are EQUAL </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smtClean="0"/>
                        <a:t>source = NA, target = NA</a:t>
                      </a:r>
                      <a:endParaRPr lang="en-US" sz="1800" dirty="0">
                        <a:latin typeface="Arial"/>
                        <a:ea typeface="Times New Roman"/>
                        <a:cs typeface="Times New Roman"/>
                      </a:endParaRPr>
                    </a:p>
                  </a:txBody>
                  <a:tcPr marL="68580" marR="68580" marT="0" marB="0"/>
                </a:tc>
              </a:tr>
              <a:tr h="949007">
                <a:tc>
                  <a:txBody>
                    <a:bodyPr/>
                    <a:lstStyle/>
                    <a:p>
                      <a:pPr marL="0" marR="0">
                        <a:spcBef>
                          <a:spcPts val="200"/>
                        </a:spcBef>
                        <a:spcAft>
                          <a:spcPts val="200"/>
                        </a:spcAft>
                      </a:pPr>
                      <a:r>
                        <a:rPr lang="en-US" sz="1800" dirty="0" smtClean="0"/>
                        <a:t>Source </a:t>
                      </a:r>
                      <a:r>
                        <a:rPr lang="en-US" sz="1800" dirty="0"/>
                        <a:t>≠ </a:t>
                      </a:r>
                      <a:r>
                        <a:rPr lang="en-US" sz="1800" dirty="0" smtClean="0"/>
                        <a:t>Target</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a:t>The sets of possible attribute values of the source and target are mutually exclusive; there is NO </a:t>
                      </a:r>
                      <a:r>
                        <a:rPr lang="en-US" sz="1800" dirty="0" smtClean="0"/>
                        <a:t>OVERLAP</a:t>
                      </a:r>
                      <a:endParaRPr lang="en-US" sz="18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1800" dirty="0" smtClean="0"/>
                        <a:t>source=NA, target = string</a:t>
                      </a:r>
                      <a:endParaRPr lang="en-US" sz="1800" dirty="0">
                        <a:latin typeface="Arial"/>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7010400" cy="944562"/>
          </a:xfrm>
        </p:spPr>
        <p:txBody>
          <a:bodyPr/>
          <a:lstStyle/>
          <a:p>
            <a:r>
              <a:rPr lang="en-US" dirty="0" smtClean="0"/>
              <a:t>Attribute Comparison Example (5 of 7)</a:t>
            </a:r>
            <a:endParaRPr lang="en-US" dirty="0"/>
          </a:p>
        </p:txBody>
      </p:sp>
      <p:graphicFrame>
        <p:nvGraphicFramePr>
          <p:cNvPr id="4" name="Content Placeholder 3"/>
          <p:cNvGraphicFramePr>
            <a:graphicFrameLocks noGrp="1"/>
          </p:cNvGraphicFramePr>
          <p:nvPr>
            <p:ph idx="1"/>
          </p:nvPr>
        </p:nvGraphicFramePr>
        <p:xfrm>
          <a:off x="333756" y="1828800"/>
          <a:ext cx="8476488" cy="1298448"/>
        </p:xfrm>
        <a:graphic>
          <a:graphicData uri="http://schemas.openxmlformats.org/drawingml/2006/table">
            <a:tbl>
              <a:tblPr firstRow="1" bandRow="1">
                <a:tableStyleId>{10A1B5D5-9B99-4C35-A422-299274C87663}</a:tableStyleId>
              </a:tblPr>
              <a:tblGrid>
                <a:gridCol w="854979"/>
                <a:gridCol w="788730"/>
                <a:gridCol w="1237938"/>
                <a:gridCol w="1490475"/>
                <a:gridCol w="1435525"/>
                <a:gridCol w="1219797"/>
                <a:gridCol w="1449044"/>
              </a:tblGrid>
              <a:tr h="618439">
                <a:tc rowSpan="2">
                  <a:txBody>
                    <a:bodyPr/>
                    <a:lstStyle/>
                    <a:p>
                      <a:pPr algn="ctr"/>
                      <a:r>
                        <a:rPr lang="en-US" sz="2200" dirty="0" smtClean="0"/>
                        <a:t>Source Name</a:t>
                      </a:r>
                      <a:endParaRPr lang="en-US" sz="2200" dirty="0"/>
                    </a:p>
                  </a:txBody>
                  <a:tcPr marL="45720" marR="45720" vert="vert270" anchor="ctr"/>
                </a:tc>
                <a:tc>
                  <a:txBody>
                    <a:bodyPr/>
                    <a:lstStyle/>
                    <a:p>
                      <a:pPr algn="ctr"/>
                      <a:r>
                        <a:rPr lang="en-US" sz="2400" dirty="0" smtClean="0"/>
                        <a:t>part</a:t>
                      </a:r>
                      <a:endParaRPr lang="en-US" sz="2400" dirty="0"/>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vendor</a:t>
                      </a:r>
                    </a:p>
                  </a:txBody>
                  <a:tcPr marL="45720" marR="45720"/>
                </a:tc>
                <a:tc>
                  <a:txBody>
                    <a:bodyPr/>
                    <a:lstStyle/>
                    <a:p>
                      <a:pPr lvl="0" algn="ctr"/>
                      <a:r>
                        <a:rPr lang="en-US" sz="2400" dirty="0" smtClean="0"/>
                        <a:t>product</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version</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update</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edition</a:t>
                      </a:r>
                    </a:p>
                  </a:txBody>
                  <a:tcPr marL="45720" marR="45720"/>
                </a:tc>
              </a:tr>
              <a:tr h="680009">
                <a:tc vMerge="1">
                  <a:txBody>
                    <a:bodyPr/>
                    <a:lstStyle/>
                    <a:p>
                      <a:endParaRPr lang="en-US" sz="1600" dirty="0"/>
                    </a:p>
                  </a:txBody>
                  <a:tcPr marL="45720" marR="45720"/>
                </a:tc>
                <a:tc>
                  <a:txBody>
                    <a:bodyPr/>
                    <a:lstStyle/>
                    <a:p>
                      <a:pPr algn="ctr"/>
                      <a:r>
                        <a:rPr lang="en-US" sz="2400" dirty="0" smtClean="0"/>
                        <a:t>a</a:t>
                      </a:r>
                      <a:endParaRPr lang="en-US" sz="2400" dirty="0"/>
                    </a:p>
                  </a:txBody>
                  <a:tcPr marL="45720" marR="45720"/>
                </a:tc>
                <a:tc>
                  <a:txBody>
                    <a:bodyPr/>
                    <a:lstStyle/>
                    <a:p>
                      <a:pPr algn="ctr"/>
                      <a:r>
                        <a:rPr lang="en-US" sz="2400" dirty="0" smtClean="0"/>
                        <a:t>Adobe</a:t>
                      </a:r>
                      <a:endParaRPr lang="en-US" sz="2400" dirty="0"/>
                    </a:p>
                  </a:txBody>
                  <a:tcPr marL="45720" marR="45720"/>
                </a:tc>
                <a:tc>
                  <a:txBody>
                    <a:bodyPr/>
                    <a:lstStyle/>
                    <a:p>
                      <a:pPr algn="ctr"/>
                      <a:r>
                        <a:rPr lang="en-US" sz="2400" dirty="0" smtClean="0"/>
                        <a:t>ANY</a:t>
                      </a:r>
                      <a:endParaRPr lang="en-US" sz="2400" dirty="0"/>
                    </a:p>
                  </a:txBody>
                  <a:tcPr marL="45720" marR="45720"/>
                </a:tc>
                <a:tc>
                  <a:txBody>
                    <a:bodyPr/>
                    <a:lstStyle/>
                    <a:p>
                      <a:pPr algn="ctr"/>
                      <a:r>
                        <a:rPr lang="en-US" sz="2400" dirty="0" smtClean="0"/>
                        <a:t>9.3.2</a:t>
                      </a:r>
                      <a:endParaRPr lang="en-US" sz="2400" dirty="0"/>
                    </a:p>
                  </a:txBody>
                  <a:tcPr marL="45720" marR="45720"/>
                </a:tc>
                <a:tc>
                  <a:txBody>
                    <a:bodyPr/>
                    <a:lstStyle/>
                    <a:p>
                      <a:pPr algn="ctr"/>
                      <a:r>
                        <a:rPr lang="en-US" sz="2400" dirty="0" smtClean="0"/>
                        <a:t>ANY</a:t>
                      </a:r>
                      <a:endParaRPr lang="en-US" sz="2400" dirty="0"/>
                    </a:p>
                  </a:txBody>
                  <a:tcPr marL="45720" marR="45720"/>
                </a:tc>
                <a:tc>
                  <a:txBody>
                    <a:bodyPr/>
                    <a:lstStyle/>
                    <a:p>
                      <a:pPr algn="ctr"/>
                      <a:r>
                        <a:rPr lang="en-US" sz="2400" dirty="0" smtClean="0"/>
                        <a:t>Pal</a:t>
                      </a:r>
                      <a:r>
                        <a:rPr lang="en-US" sz="2400" baseline="0" dirty="0" smtClean="0"/>
                        <a:t>m OS</a:t>
                      </a:r>
                      <a:endParaRPr lang="en-US" sz="2400" dirty="0"/>
                    </a:p>
                  </a:txBody>
                  <a:tcPr marL="45720" marR="45720"/>
                </a:tc>
              </a:tr>
            </a:tbl>
          </a:graphicData>
        </a:graphic>
      </p:graphicFrame>
      <p:graphicFrame>
        <p:nvGraphicFramePr>
          <p:cNvPr id="5" name="Content Placeholder 3"/>
          <p:cNvGraphicFramePr>
            <a:graphicFrameLocks/>
          </p:cNvGraphicFramePr>
          <p:nvPr/>
        </p:nvGraphicFramePr>
        <p:xfrm>
          <a:off x="333756" y="3341370"/>
          <a:ext cx="8476488" cy="1298448"/>
        </p:xfrm>
        <a:graphic>
          <a:graphicData uri="http://schemas.openxmlformats.org/drawingml/2006/table">
            <a:tbl>
              <a:tblPr firstRow="1" bandRow="1">
                <a:tableStyleId>{10A1B5D5-9B99-4C35-A422-299274C87663}</a:tableStyleId>
              </a:tblPr>
              <a:tblGrid>
                <a:gridCol w="782789"/>
                <a:gridCol w="835167"/>
                <a:gridCol w="1293067"/>
                <a:gridCol w="1417496"/>
                <a:gridCol w="1365237"/>
                <a:gridCol w="1275647"/>
                <a:gridCol w="1507085"/>
              </a:tblGrid>
              <a:tr h="675108">
                <a:tc rowSpan="2">
                  <a:txBody>
                    <a:bodyPr/>
                    <a:lstStyle/>
                    <a:p>
                      <a:pPr algn="ctr"/>
                      <a:r>
                        <a:rPr lang="en-US" sz="2200" dirty="0" smtClean="0"/>
                        <a:t>Target</a:t>
                      </a:r>
                    </a:p>
                    <a:p>
                      <a:pPr algn="ctr"/>
                      <a:r>
                        <a:rPr lang="en-US" sz="2200" dirty="0" smtClean="0"/>
                        <a:t>Name</a:t>
                      </a:r>
                      <a:endParaRPr lang="en-US" sz="2200" dirty="0"/>
                    </a:p>
                  </a:txBody>
                  <a:tcPr marL="45720" marR="45720" vert="vert270" anchor="ctr" anchorCtr="1"/>
                </a:tc>
                <a:tc>
                  <a:txBody>
                    <a:bodyPr/>
                    <a:lstStyle/>
                    <a:p>
                      <a:pPr algn="ctr"/>
                      <a:r>
                        <a:rPr lang="en-US" sz="2400" dirty="0" smtClean="0"/>
                        <a:t>part</a:t>
                      </a:r>
                      <a:endParaRPr lang="en-US" sz="2400" dirty="0"/>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vendor</a:t>
                      </a:r>
                    </a:p>
                  </a:txBody>
                  <a:tcPr marL="45720" marR="45720"/>
                </a:tc>
                <a:tc>
                  <a:txBody>
                    <a:bodyPr/>
                    <a:lstStyle/>
                    <a:p>
                      <a:pPr lvl="0" algn="ctr"/>
                      <a:r>
                        <a:rPr lang="en-US" sz="2400" dirty="0" smtClean="0"/>
                        <a:t>product</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version</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update</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edition</a:t>
                      </a:r>
                    </a:p>
                  </a:txBody>
                  <a:tcPr marL="45720" marR="45720"/>
                </a:tc>
              </a:tr>
              <a:tr h="623340">
                <a:tc vMerge="1">
                  <a:txBody>
                    <a:bodyPr/>
                    <a:lstStyle/>
                    <a:p>
                      <a:endParaRPr lang="en-US" sz="1600" dirty="0"/>
                    </a:p>
                  </a:txBody>
                  <a:tcPr marL="45720" marR="45720"/>
                </a:tc>
                <a:tc>
                  <a:txBody>
                    <a:bodyPr/>
                    <a:lstStyle/>
                    <a:p>
                      <a:pPr algn="ctr"/>
                      <a:r>
                        <a:rPr lang="en-US" sz="2400" dirty="0" smtClean="0"/>
                        <a:t>a</a:t>
                      </a:r>
                      <a:endParaRPr lang="en-US" sz="2400" dirty="0"/>
                    </a:p>
                  </a:txBody>
                  <a:tcPr marL="45720" marR="45720"/>
                </a:tc>
                <a:tc>
                  <a:txBody>
                    <a:bodyPr/>
                    <a:lstStyle/>
                    <a:p>
                      <a:pPr algn="ctr"/>
                      <a:r>
                        <a:rPr lang="en-US" sz="2400" dirty="0" smtClean="0"/>
                        <a:t>ANY</a:t>
                      </a:r>
                      <a:endParaRPr lang="en-US" sz="2400" dirty="0"/>
                    </a:p>
                  </a:txBody>
                  <a:tcPr marL="45720" marR="45720"/>
                </a:tc>
                <a:tc>
                  <a:txBody>
                    <a:bodyPr/>
                    <a:lstStyle/>
                    <a:p>
                      <a:pPr algn="ctr"/>
                      <a:r>
                        <a:rPr lang="en-US" sz="2400" dirty="0" smtClean="0"/>
                        <a:t>Reader</a:t>
                      </a:r>
                      <a:endParaRPr lang="en-US" sz="2400" dirty="0"/>
                    </a:p>
                  </a:txBody>
                  <a:tcPr marL="45720" marR="45720"/>
                </a:tc>
                <a:tc>
                  <a:txBody>
                    <a:bodyPr/>
                    <a:lstStyle/>
                    <a:p>
                      <a:pPr algn="ctr"/>
                      <a:r>
                        <a:rPr lang="en-US" sz="2400" dirty="0" smtClean="0"/>
                        <a:t>9.*</a:t>
                      </a:r>
                      <a:endParaRPr lang="en-US" sz="2400" dirty="0"/>
                    </a:p>
                  </a:txBody>
                  <a:tcPr marL="45720" marR="45720"/>
                </a:tc>
                <a:tc>
                  <a:txBody>
                    <a:bodyPr/>
                    <a:lstStyle/>
                    <a:p>
                      <a:pPr algn="ctr"/>
                      <a:r>
                        <a:rPr lang="en-US" sz="2400" dirty="0" smtClean="0"/>
                        <a:t>NA</a:t>
                      </a:r>
                      <a:endParaRPr lang="en-US" sz="2400" dirty="0"/>
                    </a:p>
                  </a:txBody>
                  <a:tcPr marL="45720" marR="457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NA</a:t>
                      </a:r>
                    </a:p>
                  </a:txBody>
                  <a:tcPr marL="45720" marR="45720"/>
                </a:tc>
              </a:tr>
            </a:tbl>
          </a:graphicData>
        </a:graphic>
      </p:graphicFrame>
      <p:graphicFrame>
        <p:nvGraphicFramePr>
          <p:cNvPr id="6" name="Content Placeholder 3"/>
          <p:cNvGraphicFramePr>
            <a:graphicFrameLocks/>
          </p:cNvGraphicFramePr>
          <p:nvPr/>
        </p:nvGraphicFramePr>
        <p:xfrm>
          <a:off x="336074" y="4800600"/>
          <a:ext cx="8471853" cy="1295401"/>
        </p:xfrm>
        <a:graphic>
          <a:graphicData uri="http://schemas.openxmlformats.org/drawingml/2006/table">
            <a:tbl>
              <a:tblPr firstRow="1" bandRow="1">
                <a:tableStyleId>{10A1B5D5-9B99-4C35-A422-299274C87663}</a:tableStyleId>
              </a:tblPr>
              <a:tblGrid>
                <a:gridCol w="762000"/>
                <a:gridCol w="970915"/>
                <a:gridCol w="1158240"/>
                <a:gridCol w="1447165"/>
                <a:gridCol w="970915"/>
                <a:gridCol w="1447165"/>
                <a:gridCol w="1715453"/>
              </a:tblGrid>
              <a:tr h="571500">
                <a:tc rowSpan="2">
                  <a:txBody>
                    <a:bodyPr/>
                    <a:lstStyle/>
                    <a:p>
                      <a:pPr algn="ctr"/>
                      <a:r>
                        <a:rPr lang="en-US" sz="2200" dirty="0" smtClean="0"/>
                        <a:t>Attribute Result</a:t>
                      </a:r>
                      <a:endParaRPr lang="en-US" sz="2200" dirty="0"/>
                    </a:p>
                  </a:txBody>
                  <a:tcPr marL="45720" marR="45720" vert="vert270" anchor="ctr" anchorCtr="1"/>
                </a:tc>
                <a:tc>
                  <a:txBody>
                    <a:bodyPr/>
                    <a:lstStyle/>
                    <a:p>
                      <a:pPr algn="ctr"/>
                      <a:r>
                        <a:rPr lang="en-US" sz="2400" dirty="0" smtClean="0"/>
                        <a:t>equal</a:t>
                      </a:r>
                      <a:endParaRPr lang="en-US" sz="2400" dirty="0"/>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subset</a:t>
                      </a:r>
                    </a:p>
                  </a:txBody>
                  <a:tcPr marL="45720" marR="45720"/>
                </a:tc>
                <a:tc>
                  <a:txBody>
                    <a:bodyPr/>
                    <a:lstStyle/>
                    <a:p>
                      <a:pPr lvl="0" algn="ctr"/>
                      <a:r>
                        <a:rPr lang="en-US" sz="2400" dirty="0" smtClean="0"/>
                        <a:t>superset</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equal</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superset</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smtClean="0"/>
                        <a:t>no</a:t>
                      </a:r>
                      <a:r>
                        <a:rPr lang="en-US" sz="2400" baseline="0" dirty="0" smtClean="0"/>
                        <a:t> overlap</a:t>
                      </a:r>
                      <a:endParaRPr lang="en-US" sz="2400" dirty="0" smtClean="0"/>
                    </a:p>
                  </a:txBody>
                  <a:tcPr marL="45720" marR="45720"/>
                </a:tc>
              </a:tr>
              <a:tr h="723901">
                <a:tc vMerge="1">
                  <a:txBody>
                    <a:bodyPr/>
                    <a:lstStyle/>
                    <a:p>
                      <a:endParaRPr lang="en-US" sz="1600" b="1" dirty="0"/>
                    </a:p>
                  </a:txBody>
                  <a:tcPr marL="45720" marR="45720" vert="vert270" anchor="ctr" anchorCtr="1"/>
                </a:tc>
                <a:tc>
                  <a:txBody>
                    <a:bodyPr/>
                    <a:lstStyle/>
                    <a:p>
                      <a:pPr algn="ctr"/>
                      <a:r>
                        <a:rPr lang="en-US" sz="2400" b="1" dirty="0" smtClean="0"/>
                        <a:t>=</a:t>
                      </a:r>
                      <a:endParaRPr lang="en-US" sz="2400" b="1" dirty="0"/>
                    </a:p>
                  </a:txBody>
                  <a:tcPr marL="45720" marR="457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a:t>
                      </a:r>
                      <a:endParaRPr lang="en-US" sz="2400" b="1" dirty="0" smtClean="0"/>
                    </a:p>
                  </a:txBody>
                  <a:tcPr marL="45720" marR="457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a:t>
                      </a:r>
                      <a:endParaRPr lang="en-US" sz="2400" b="1" dirty="0" smtClean="0"/>
                    </a:p>
                  </a:txBody>
                  <a:tcPr marL="45720" marR="457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a:t>
                      </a:r>
                      <a:endParaRPr lang="en-US" sz="2400" b="1" dirty="0" smtClean="0"/>
                    </a:p>
                  </a:txBody>
                  <a:tcPr marL="45720" marR="4572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dk1"/>
                          </a:solidFill>
                          <a:latin typeface="+mn-lt"/>
                          <a:ea typeface="+mn-ea"/>
                          <a:cs typeface="+mn-cs"/>
                        </a:rPr>
                        <a:t>⊃</a:t>
                      </a:r>
                      <a:endParaRPr lang="en-US" sz="2400" b="1" dirty="0" smtClean="0"/>
                    </a:p>
                  </a:txBody>
                  <a:tcPr marL="45720" marR="45720"/>
                </a:tc>
                <a:tc>
                  <a:txBody>
                    <a:bodyPr/>
                    <a:lstStyle/>
                    <a:p>
                      <a:pPr algn="ctr"/>
                      <a:r>
                        <a:rPr lang="en-US" sz="2400" kern="1200" dirty="0" smtClean="0">
                          <a:solidFill>
                            <a:schemeClr val="dk1"/>
                          </a:solidFill>
                          <a:latin typeface="+mn-lt"/>
                          <a:ea typeface="+mn-ea"/>
                          <a:cs typeface="+mn-cs"/>
                        </a:rPr>
                        <a:t>≠</a:t>
                      </a:r>
                      <a:endParaRPr lang="en-US" sz="2400" b="1" dirty="0"/>
                    </a:p>
                  </a:txBody>
                  <a:tcPr marL="45720" marR="45720"/>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Specified Name Matches</a:t>
            </a:r>
            <a:br>
              <a:rPr lang="en-US" dirty="0" smtClean="0"/>
            </a:br>
            <a:r>
              <a:rPr lang="en-US" dirty="0" smtClean="0"/>
              <a:t>(6 of 7)</a:t>
            </a:r>
            <a:endParaRPr lang="en-US" dirty="0"/>
          </a:p>
        </p:txBody>
      </p:sp>
      <p:graphicFrame>
        <p:nvGraphicFramePr>
          <p:cNvPr id="4" name="Content Placeholder 3"/>
          <p:cNvGraphicFramePr>
            <a:graphicFrameLocks noGrp="1"/>
          </p:cNvGraphicFramePr>
          <p:nvPr>
            <p:ph idx="1"/>
          </p:nvPr>
        </p:nvGraphicFramePr>
        <p:xfrm>
          <a:off x="76200" y="2209800"/>
          <a:ext cx="9006333" cy="2702560"/>
        </p:xfrm>
        <a:graphic>
          <a:graphicData uri="http://schemas.openxmlformats.org/drawingml/2006/table">
            <a:tbl>
              <a:tblPr firstRow="1" bandRow="1">
                <a:tableStyleId>{10A1B5D5-9B99-4C35-A422-299274C87663}</a:tableStyleId>
              </a:tblPr>
              <a:tblGrid>
                <a:gridCol w="4876800"/>
                <a:gridCol w="4129533"/>
              </a:tblGrid>
              <a:tr h="370840">
                <a:tc>
                  <a:txBody>
                    <a:bodyPr/>
                    <a:lstStyle/>
                    <a:p>
                      <a:pPr marL="0" marR="0" algn="ctr">
                        <a:spcBef>
                          <a:spcPts val="300"/>
                        </a:spcBef>
                        <a:spcAft>
                          <a:spcPts val="300"/>
                        </a:spcAft>
                      </a:pPr>
                      <a:r>
                        <a:rPr lang="en-US" sz="2800" b="1" dirty="0" smtClean="0">
                          <a:latin typeface="Arial"/>
                          <a:ea typeface="Times New Roman"/>
                          <a:cs typeface="Times New Roman"/>
                        </a:rPr>
                        <a:t>Name</a:t>
                      </a:r>
                      <a:r>
                        <a:rPr lang="en-US" sz="2800" b="1" baseline="0" dirty="0" smtClean="0">
                          <a:latin typeface="Arial"/>
                          <a:ea typeface="Times New Roman"/>
                          <a:cs typeface="Times New Roman"/>
                        </a:rPr>
                        <a:t> Relationship = True</a:t>
                      </a:r>
                      <a:endParaRPr lang="en-US" sz="2800" b="1" dirty="0">
                        <a:latin typeface="Arial"/>
                        <a:ea typeface="Times New Roman"/>
                        <a:cs typeface="Times New Roman"/>
                      </a:endParaRPr>
                    </a:p>
                  </a:txBody>
                  <a:tcPr marL="68580" marR="68580" marT="0" marB="0"/>
                </a:tc>
                <a:tc>
                  <a:txBody>
                    <a:bodyPr/>
                    <a:lstStyle/>
                    <a:p>
                      <a:pPr marL="0" marR="0" algn="ctr">
                        <a:spcBef>
                          <a:spcPts val="300"/>
                        </a:spcBef>
                        <a:spcAft>
                          <a:spcPts val="300"/>
                        </a:spcAft>
                      </a:pPr>
                      <a:r>
                        <a:rPr lang="en-US" sz="2800" b="1" dirty="0" smtClean="0">
                          <a:latin typeface="Arial"/>
                          <a:ea typeface="Times New Roman"/>
                          <a:cs typeface="Times New Roman"/>
                        </a:rPr>
                        <a:t>If</a:t>
                      </a:r>
                      <a:r>
                        <a:rPr lang="en-US" sz="2800" b="1" baseline="0" dirty="0" smtClean="0">
                          <a:latin typeface="Arial"/>
                          <a:ea typeface="Times New Roman"/>
                          <a:cs typeface="Times New Roman"/>
                        </a:rPr>
                        <a:t> Condition</a:t>
                      </a:r>
                      <a:endParaRPr lang="en-US" sz="2800" b="1" dirty="0">
                        <a:latin typeface="Arial"/>
                        <a:ea typeface="Times New Roman"/>
                        <a:cs typeface="Times New Roman"/>
                      </a:endParaRPr>
                    </a:p>
                  </a:txBody>
                  <a:tcPr marL="68580" marR="68580" marT="0" marB="0"/>
                </a:tc>
              </a:tr>
              <a:tr h="370840">
                <a:tc>
                  <a:txBody>
                    <a:bodyPr/>
                    <a:lstStyle/>
                    <a:p>
                      <a:pPr marL="0" marR="0">
                        <a:spcBef>
                          <a:spcPts val="200"/>
                        </a:spcBef>
                        <a:spcAft>
                          <a:spcPts val="200"/>
                        </a:spcAft>
                      </a:pPr>
                      <a:r>
                        <a:rPr lang="en-US" sz="2200" dirty="0" smtClean="0">
                          <a:latin typeface="Arial"/>
                          <a:ea typeface="Times New Roman"/>
                          <a:cs typeface="Times New Roman"/>
                        </a:rPr>
                        <a:t>EQUAL (=)</a:t>
                      </a:r>
                      <a:endParaRPr lang="en-US" sz="22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2200" dirty="0" smtClean="0">
                          <a:latin typeface="+mn-lt"/>
                          <a:ea typeface="Times New Roman"/>
                          <a:cs typeface="Times New Roman"/>
                        </a:rPr>
                        <a:t>If all</a:t>
                      </a:r>
                      <a:r>
                        <a:rPr lang="en-US" sz="2200" baseline="0" dirty="0" smtClean="0">
                          <a:latin typeface="+mn-lt"/>
                          <a:ea typeface="Times New Roman"/>
                          <a:cs typeface="Times New Roman"/>
                        </a:rPr>
                        <a:t> source</a:t>
                      </a:r>
                      <a:r>
                        <a:rPr lang="en-US" sz="2200" dirty="0" smtClean="0">
                          <a:latin typeface="+mn-lt"/>
                          <a:ea typeface="Times New Roman"/>
                          <a:cs typeface="Times New Roman"/>
                        </a:rPr>
                        <a:t> = target</a:t>
                      </a:r>
                      <a:endParaRPr lang="en-US" sz="2200" dirty="0">
                        <a:latin typeface="Arial"/>
                        <a:ea typeface="Times New Roman"/>
                        <a:cs typeface="Times New Roman"/>
                      </a:endParaRPr>
                    </a:p>
                  </a:txBody>
                  <a:tcPr marL="68580" marR="68580" marT="0" marB="0"/>
                </a:tc>
              </a:tr>
              <a:tr h="370840">
                <a:tc>
                  <a:txBody>
                    <a:bodyPr/>
                    <a:lstStyle/>
                    <a:p>
                      <a:pPr marL="0" marR="0">
                        <a:spcBef>
                          <a:spcPts val="200"/>
                        </a:spcBef>
                        <a:spcAft>
                          <a:spcPts val="200"/>
                        </a:spcAft>
                      </a:pPr>
                      <a:r>
                        <a:rPr lang="en-US" sz="2200" baseline="0" dirty="0" smtClean="0">
                          <a:latin typeface="Arial"/>
                          <a:ea typeface="Times New Roman"/>
                          <a:cs typeface="Times New Roman"/>
                        </a:rPr>
                        <a:t>NO OVERLAP (</a:t>
                      </a:r>
                      <a:r>
                        <a:rPr lang="en-US" sz="2200" dirty="0" smtClean="0">
                          <a:latin typeface="+mn-lt"/>
                          <a:ea typeface="Times New Roman"/>
                          <a:cs typeface="Times New Roman"/>
                        </a:rPr>
                        <a:t>≠)</a:t>
                      </a:r>
                      <a:endParaRPr lang="en-US" sz="22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2200" dirty="0">
                          <a:latin typeface="Arial"/>
                          <a:ea typeface="Times New Roman"/>
                          <a:cs typeface="Times New Roman"/>
                        </a:rPr>
                        <a:t>If any </a:t>
                      </a:r>
                      <a:r>
                        <a:rPr lang="en-US" sz="2200" dirty="0" smtClean="0">
                          <a:latin typeface="Arial"/>
                          <a:ea typeface="Times New Roman"/>
                          <a:cs typeface="Times New Roman"/>
                        </a:rPr>
                        <a:t>source </a:t>
                      </a:r>
                      <a:r>
                        <a:rPr lang="en-US" sz="2200" dirty="0">
                          <a:latin typeface="Arial"/>
                          <a:ea typeface="Times New Roman"/>
                          <a:cs typeface="Times New Roman"/>
                        </a:rPr>
                        <a:t>≠ </a:t>
                      </a:r>
                      <a:r>
                        <a:rPr lang="en-US" sz="2200" dirty="0" smtClean="0">
                          <a:latin typeface="Arial"/>
                          <a:ea typeface="Times New Roman"/>
                          <a:cs typeface="Times New Roman"/>
                        </a:rPr>
                        <a:t>target</a:t>
                      </a:r>
                      <a:endParaRPr lang="en-US" sz="2200" dirty="0">
                        <a:latin typeface="Arial"/>
                        <a:ea typeface="Times New Roman"/>
                        <a:cs typeface="Times New Roman"/>
                      </a:endParaRPr>
                    </a:p>
                  </a:txBody>
                  <a:tcPr marL="68580" marR="68580" marT="0" marB="0"/>
                </a:tc>
              </a:tr>
              <a:tr h="370840">
                <a:tc>
                  <a:txBody>
                    <a:bodyPr/>
                    <a:lstStyle/>
                    <a:p>
                      <a:pPr marL="0" marR="0">
                        <a:spcBef>
                          <a:spcPts val="200"/>
                        </a:spcBef>
                        <a:spcAft>
                          <a:spcPts val="200"/>
                        </a:spcAft>
                      </a:pPr>
                      <a:r>
                        <a:rPr lang="en-US" sz="2200" dirty="0" smtClean="0">
                          <a:latin typeface="Arial"/>
                          <a:ea typeface="Times New Roman"/>
                          <a:cs typeface="Times New Roman"/>
                        </a:rPr>
                        <a:t>SUPERSET (</a:t>
                      </a:r>
                      <a:r>
                        <a:rPr lang="en-US" sz="2200" dirty="0" smtClean="0">
                          <a:latin typeface="Cambria Math"/>
                          <a:ea typeface="Times New Roman"/>
                          <a:cs typeface="Times New Roman"/>
                        </a:rPr>
                        <a:t>⊃)</a:t>
                      </a:r>
                      <a:endParaRPr lang="en-US" sz="2200" dirty="0">
                        <a:latin typeface="Arial"/>
                        <a:ea typeface="Times New Roman"/>
                        <a:cs typeface="Times New Roman"/>
                      </a:endParaRPr>
                    </a:p>
                  </a:txBody>
                  <a:tcPr marL="68580" marR="68580" marT="0" marB="0"/>
                </a:tc>
                <a:tc>
                  <a:txBody>
                    <a:bodyPr/>
                    <a:lstStyle/>
                    <a:p>
                      <a:pPr marL="0" marR="0">
                        <a:spcBef>
                          <a:spcPts val="200"/>
                        </a:spcBef>
                        <a:spcAft>
                          <a:spcPts val="200"/>
                        </a:spcAft>
                      </a:pPr>
                      <a:r>
                        <a:rPr lang="en-US" sz="2200" dirty="0">
                          <a:latin typeface="Arial"/>
                          <a:ea typeface="Times New Roman"/>
                          <a:cs typeface="Times New Roman"/>
                        </a:rPr>
                        <a:t>If </a:t>
                      </a:r>
                      <a:r>
                        <a:rPr lang="en-US" sz="2200" baseline="0" dirty="0" smtClean="0">
                          <a:latin typeface="Arial"/>
                          <a:ea typeface="Times New Roman"/>
                          <a:cs typeface="Times New Roman"/>
                        </a:rPr>
                        <a:t>all source</a:t>
                      </a:r>
                      <a:r>
                        <a:rPr lang="en-US" sz="2200" dirty="0" smtClean="0">
                          <a:latin typeface="Arial"/>
                          <a:ea typeface="Times New Roman"/>
                          <a:cs typeface="Times New Roman"/>
                        </a:rPr>
                        <a:t> and target are </a:t>
                      </a:r>
                      <a:r>
                        <a:rPr lang="en-US" sz="2200" dirty="0" smtClean="0">
                          <a:latin typeface="Cambria Math"/>
                          <a:ea typeface="Times New Roman"/>
                          <a:cs typeface="Times New Roman"/>
                        </a:rPr>
                        <a:t>⊃ </a:t>
                      </a:r>
                    </a:p>
                    <a:p>
                      <a:pPr marL="0" marR="0">
                        <a:spcBef>
                          <a:spcPts val="200"/>
                        </a:spcBef>
                        <a:spcAft>
                          <a:spcPts val="200"/>
                        </a:spcAft>
                      </a:pPr>
                      <a:r>
                        <a:rPr lang="en-US" sz="2200" b="1" dirty="0" smtClean="0">
                          <a:latin typeface="+mn-lt"/>
                          <a:ea typeface="Times New Roman"/>
                          <a:cs typeface="Times New Roman"/>
                        </a:rPr>
                        <a:t>OR</a:t>
                      </a:r>
                      <a:r>
                        <a:rPr lang="en-US" sz="2200" baseline="0" dirty="0" smtClean="0">
                          <a:latin typeface="+mn-lt"/>
                          <a:ea typeface="Times New Roman"/>
                          <a:cs typeface="Times New Roman"/>
                        </a:rPr>
                        <a:t> a combination of </a:t>
                      </a:r>
                      <a:r>
                        <a:rPr lang="en-US" sz="2200" dirty="0" smtClean="0">
                          <a:latin typeface="Cambria Math"/>
                          <a:ea typeface="Times New Roman"/>
                          <a:cs typeface="Times New Roman"/>
                        </a:rPr>
                        <a:t>⊃ </a:t>
                      </a:r>
                      <a:r>
                        <a:rPr lang="en-US" sz="2200" dirty="0" smtClean="0">
                          <a:latin typeface="+mn-lt"/>
                          <a:ea typeface="Times New Roman"/>
                          <a:cs typeface="Times New Roman"/>
                        </a:rPr>
                        <a:t>AND </a:t>
                      </a:r>
                      <a:r>
                        <a:rPr lang="en-US" sz="2200" dirty="0" smtClean="0">
                          <a:latin typeface="Arial"/>
                          <a:ea typeface="Times New Roman"/>
                          <a:cs typeface="Times New Roman"/>
                        </a:rPr>
                        <a:t>=</a:t>
                      </a:r>
                      <a:endParaRPr lang="en-US" sz="2200" dirty="0">
                        <a:latin typeface="Arial"/>
                        <a:ea typeface="Times New Roman"/>
                        <a:cs typeface="Times New Roman"/>
                      </a:endParaRPr>
                    </a:p>
                  </a:txBody>
                  <a:tcPr marL="68580" marR="6858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t>SUBSET</a:t>
                      </a:r>
                      <a:r>
                        <a:rPr lang="en-US" sz="2200" baseline="0" dirty="0" smtClean="0"/>
                        <a:t> (</a:t>
                      </a:r>
                      <a:r>
                        <a:rPr lang="en-US" sz="2200" dirty="0" smtClean="0"/>
                        <a:t>⊂)</a:t>
                      </a:r>
                      <a:endParaRPr lang="en-US" sz="2200" dirty="0"/>
                    </a:p>
                  </a:txBody>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2200" b="0" i="0" u="none" strike="noStrike" kern="1200" cap="none" spc="0" normalizeH="0" baseline="0" noProof="0" dirty="0" smtClean="0">
                          <a:ln>
                            <a:noFill/>
                          </a:ln>
                          <a:solidFill>
                            <a:srgbClr val="000000"/>
                          </a:solidFill>
                          <a:effectLst/>
                          <a:uLnTx/>
                          <a:uFillTx/>
                          <a:latin typeface="+mn-lt"/>
                          <a:ea typeface="Times New Roman"/>
                          <a:cs typeface="Times New Roman"/>
                        </a:rPr>
                        <a:t>If any source </a:t>
                      </a:r>
                      <a:r>
                        <a:rPr lang="en-US" sz="2200" dirty="0" smtClean="0"/>
                        <a:t>⊂ target</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2200" b="1" i="0" u="none" strike="noStrike" kern="1200" cap="none" spc="0" normalizeH="0" baseline="0" noProof="0" dirty="0" smtClean="0">
                          <a:ln>
                            <a:noFill/>
                          </a:ln>
                          <a:solidFill>
                            <a:srgbClr val="000000"/>
                          </a:solidFill>
                          <a:effectLst/>
                          <a:uLnTx/>
                          <a:uFillTx/>
                          <a:latin typeface="+mn-lt"/>
                          <a:ea typeface="Times New Roman"/>
                          <a:cs typeface="Times New Roman"/>
                        </a:rPr>
                        <a:t>AND</a:t>
                      </a:r>
                      <a:r>
                        <a:rPr kumimoji="0" lang="en-US" sz="2200" b="0" i="0" u="none" strike="noStrike" kern="1200" cap="none" spc="0" normalizeH="0" baseline="0" noProof="0" dirty="0" smtClean="0">
                          <a:ln>
                            <a:noFill/>
                          </a:ln>
                          <a:solidFill>
                            <a:srgbClr val="000000"/>
                          </a:solidFill>
                          <a:effectLst/>
                          <a:uLnTx/>
                          <a:uFillTx/>
                          <a:latin typeface="+mn-lt"/>
                          <a:ea typeface="Times New Roman"/>
                          <a:cs typeface="Times New Roman"/>
                        </a:rPr>
                        <a:t> no source ≠ target</a:t>
                      </a: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Q&amp;A (7 of 7)</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Is this the right amount of name-level matching interpretation to provide a balance between flexibility at design time vs. baseline interoperability?</a:t>
            </a:r>
          </a:p>
          <a:p>
            <a:pPr marL="514350" indent="-514350">
              <a:buFont typeface="+mj-lt"/>
              <a:buAutoNum type="arabicPeriod"/>
            </a:pPr>
            <a:r>
              <a:rPr lang="en-US" dirty="0" smtClean="0"/>
              <a:t>Are there alternative name matching methods that we should consider?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Current State (1 of 8)</a:t>
            </a:r>
            <a:endParaRPr lang="en-US" dirty="0"/>
          </a:p>
        </p:txBody>
      </p:sp>
      <p:sp>
        <p:nvSpPr>
          <p:cNvPr id="3" name="Content Placeholder 2"/>
          <p:cNvSpPr>
            <a:spLocks noGrp="1"/>
          </p:cNvSpPr>
          <p:nvPr>
            <p:ph idx="1"/>
          </p:nvPr>
        </p:nvSpPr>
        <p:spPr/>
        <p:txBody>
          <a:bodyPr/>
          <a:lstStyle/>
          <a:p>
            <a:pPr lvl="0"/>
            <a:r>
              <a:rPr lang="en-US" sz="2200" dirty="0" smtClean="0"/>
              <a:t>An un-escaped asterisk (*) that is embedded within a CPE attribute value string is interpreted as a multi-character wild card.  </a:t>
            </a:r>
          </a:p>
          <a:p>
            <a:pPr lvl="0">
              <a:buNone/>
            </a:pPr>
            <a:endParaRPr lang="en-US" sz="2000" dirty="0" smtClean="0"/>
          </a:p>
          <a:p>
            <a:pPr lvl="0"/>
            <a:r>
              <a:rPr lang="en-US" sz="2200" dirty="0" smtClean="0"/>
              <a:t>An un-escaped question mark (?) that is embedded within a CPE attribute value string is interpreted as a single character wild card.</a:t>
            </a:r>
          </a:p>
          <a:p>
            <a:pPr lvl="0">
              <a:buNone/>
            </a:pPr>
            <a:r>
              <a:rPr lang="en-US" sz="2200" dirty="0" smtClean="0"/>
              <a:t>  </a:t>
            </a:r>
          </a:p>
          <a:p>
            <a:r>
              <a:rPr lang="en-US" sz="2200" dirty="0" smtClean="0"/>
              <a:t>There are no constraints on how wild cards can be used within an attribute.  Wild cards can appear anywhere in an attribute string value, multiple  wildcards can appear in a single attribute value, question marks and asterisk can appear together in any order.</a:t>
            </a:r>
            <a:endParaRPr lang="en-US" sz="2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Current State Continued (2 of 8)</a:t>
            </a:r>
            <a:endParaRPr lang="en-US" dirty="0"/>
          </a:p>
        </p:txBody>
      </p:sp>
      <p:sp>
        <p:nvSpPr>
          <p:cNvPr id="3" name="Content Placeholder 2"/>
          <p:cNvSpPr>
            <a:spLocks noGrp="1"/>
          </p:cNvSpPr>
          <p:nvPr>
            <p:ph idx="1"/>
          </p:nvPr>
        </p:nvSpPr>
        <p:spPr>
          <a:xfrm>
            <a:off x="228600" y="1655857"/>
            <a:ext cx="8686800" cy="4373563"/>
          </a:xfrm>
        </p:spPr>
        <p:txBody>
          <a:bodyPr/>
          <a:lstStyle/>
          <a:p>
            <a:r>
              <a:rPr lang="en-US" sz="2200" dirty="0" smtClean="0"/>
              <a:t>The specification defines matching criteria (expected outcome) of comparisons between :</a:t>
            </a:r>
          </a:p>
          <a:p>
            <a:pPr lvl="1"/>
            <a:r>
              <a:rPr lang="en-US" sz="2000" dirty="0" smtClean="0"/>
              <a:t>An attribute value string and a partially identical attribute value string with embedded wildcard(s)</a:t>
            </a:r>
          </a:p>
          <a:p>
            <a:pPr lvl="1"/>
            <a:r>
              <a:rPr lang="en-US" sz="2000" dirty="0" smtClean="0"/>
              <a:t> An attribute value string and an non-identical attribute value string with embedded wildcard(s)</a:t>
            </a:r>
          </a:p>
          <a:p>
            <a:pPr lvl="1">
              <a:buNone/>
            </a:pPr>
            <a:endParaRPr lang="en-US" sz="2000" dirty="0" smtClean="0"/>
          </a:p>
          <a:p>
            <a:r>
              <a:rPr lang="en-US" sz="2200" dirty="0" smtClean="0"/>
              <a:t>It does not define a pseudo-code algorithm for the string matching process.</a:t>
            </a:r>
          </a:p>
          <a:p>
            <a:pPr>
              <a:buNone/>
            </a:pPr>
            <a:endParaRPr lang="en-US" sz="2000" dirty="0" smtClean="0"/>
          </a:p>
          <a:p>
            <a:r>
              <a:rPr lang="en-US" sz="2200" dirty="0" smtClean="0"/>
              <a:t>It does not provide an expected matching outcome for when wild cards are embedded in both the source and target attributes.</a:t>
            </a:r>
          </a:p>
          <a:p>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for This Discussion</a:t>
            </a:r>
            <a:endParaRPr lang="en-US" dirty="0"/>
          </a:p>
        </p:txBody>
      </p:sp>
      <p:sp>
        <p:nvSpPr>
          <p:cNvPr id="3" name="Content Placeholder 2"/>
          <p:cNvSpPr>
            <a:spLocks noGrp="1"/>
          </p:cNvSpPr>
          <p:nvPr>
            <p:ph idx="1"/>
          </p:nvPr>
        </p:nvSpPr>
        <p:spPr/>
        <p:txBody>
          <a:bodyPr/>
          <a:lstStyle/>
          <a:p>
            <a:r>
              <a:rPr lang="en-US" dirty="0" smtClean="0"/>
              <a:t>CPE Name Matching Overview</a:t>
            </a:r>
          </a:p>
          <a:p>
            <a:r>
              <a:rPr lang="en-US" dirty="0" smtClean="0"/>
              <a:t> Describe Major Outstanding Issues</a:t>
            </a:r>
          </a:p>
          <a:p>
            <a:r>
              <a:rPr lang="en-US" dirty="0" smtClean="0"/>
              <a:t> Solicit Your Feedback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Current State (3 of 8)</a:t>
            </a:r>
            <a:endParaRPr lang="en-US" dirty="0"/>
          </a:p>
        </p:txBody>
      </p:sp>
      <p:sp>
        <p:nvSpPr>
          <p:cNvPr id="3" name="Content Placeholder 2"/>
          <p:cNvSpPr>
            <a:spLocks noGrp="1"/>
          </p:cNvSpPr>
          <p:nvPr>
            <p:ph idx="1"/>
          </p:nvPr>
        </p:nvSpPr>
        <p:spPr/>
        <p:txBody>
          <a:bodyPr/>
          <a:lstStyle/>
          <a:p>
            <a:pPr lvl="0"/>
            <a:r>
              <a:rPr lang="en-US" dirty="0" smtClean="0"/>
              <a:t>Pros: Not imposing any constraints on wild card placement or regular expression matching provides the greatest flexibility to the user community.</a:t>
            </a:r>
          </a:p>
          <a:p>
            <a:pPr lvl="0">
              <a:buNone/>
            </a:pPr>
            <a:endParaRPr lang="en-US" sz="2000" dirty="0" smtClean="0"/>
          </a:p>
          <a:p>
            <a:pPr lvl="0"/>
            <a:r>
              <a:rPr lang="en-US" dirty="0" smtClean="0"/>
              <a:t>Cons: This level of flexibility may negatively affect interoperability. Allowing wild cards in both the source and target attributes extremely complicates the comparison process.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Target State (4 of 8)</a:t>
            </a:r>
            <a:endParaRPr lang="en-US" dirty="0"/>
          </a:p>
        </p:txBody>
      </p:sp>
      <p:sp>
        <p:nvSpPr>
          <p:cNvPr id="3" name="Content Placeholder 2"/>
          <p:cNvSpPr>
            <a:spLocks noGrp="1"/>
          </p:cNvSpPr>
          <p:nvPr>
            <p:ph idx="1"/>
          </p:nvPr>
        </p:nvSpPr>
        <p:spPr/>
        <p:txBody>
          <a:bodyPr/>
          <a:lstStyle/>
          <a:p>
            <a:pPr>
              <a:buNone/>
            </a:pPr>
            <a:r>
              <a:rPr lang="en-US" dirty="0" smtClean="0"/>
              <a:t>The CPE Core Team’s current position is that the specification should:</a:t>
            </a:r>
          </a:p>
          <a:p>
            <a:pPr lvl="1"/>
            <a:r>
              <a:rPr lang="en-US" dirty="0" smtClean="0"/>
              <a:t>Refer CPE implementers to a standard regular expression specification for matching.</a:t>
            </a:r>
          </a:p>
          <a:p>
            <a:pPr lvl="1"/>
            <a:r>
              <a:rPr lang="en-US" dirty="0" smtClean="0"/>
              <a:t>Only specify the matching criteria for each kind of wild card matching. </a:t>
            </a:r>
          </a:p>
          <a:p>
            <a:pPr lvl="1"/>
            <a:r>
              <a:rPr lang="en-US" dirty="0" smtClean="0"/>
              <a:t>Do not specify wild card pseudo-code.</a:t>
            </a:r>
          </a:p>
          <a:p>
            <a:pPr lvl="1"/>
            <a:r>
              <a:rPr lang="en-US" dirty="0" smtClean="0"/>
              <a:t>Constrain wildcard usage by defining an error condition when wild cards are in both the source and target attributes (no wild card to wild card matching).</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Matching Criteria (5 of 8)</a:t>
            </a:r>
            <a:endParaRPr lang="en-US" dirty="0"/>
          </a:p>
        </p:txBody>
      </p:sp>
      <p:graphicFrame>
        <p:nvGraphicFramePr>
          <p:cNvPr id="4" name="Content Placeholder 3"/>
          <p:cNvGraphicFramePr>
            <a:graphicFrameLocks noGrp="1"/>
          </p:cNvGraphicFramePr>
          <p:nvPr>
            <p:ph idx="1"/>
          </p:nvPr>
        </p:nvGraphicFramePr>
        <p:xfrm>
          <a:off x="457200" y="1655759"/>
          <a:ext cx="8229600" cy="4287840"/>
        </p:xfrm>
        <a:graphic>
          <a:graphicData uri="http://schemas.openxmlformats.org/drawingml/2006/table">
            <a:tbl>
              <a:tblPr firstRow="1" bandRow="1">
                <a:tableStyleId>{10A1B5D5-9B99-4C35-A422-299274C87663}</a:tableStyleId>
              </a:tblPr>
              <a:tblGrid>
                <a:gridCol w="2736869"/>
                <a:gridCol w="2574978"/>
                <a:gridCol w="2917753"/>
              </a:tblGrid>
              <a:tr h="535980">
                <a:tc>
                  <a:txBody>
                    <a:bodyPr/>
                    <a:lstStyle/>
                    <a:p>
                      <a:pPr marL="0" marR="0" algn="l">
                        <a:spcBef>
                          <a:spcPts val="200"/>
                        </a:spcBef>
                        <a:spcAft>
                          <a:spcPts val="200"/>
                        </a:spcAft>
                      </a:pPr>
                      <a:r>
                        <a:rPr lang="en-US" sz="2400" b="1" dirty="0" smtClean="0">
                          <a:latin typeface="Arial"/>
                          <a:ea typeface="Times New Roman"/>
                          <a:cs typeface="Times New Roman"/>
                        </a:rPr>
                        <a:t>Source Attribute</a:t>
                      </a:r>
                      <a:endParaRPr lang="en-US" sz="2400" b="1" dirty="0">
                        <a:latin typeface="Arial"/>
                        <a:ea typeface="Times New Roman"/>
                        <a:cs typeface="Times New Roman"/>
                      </a:endParaRPr>
                    </a:p>
                  </a:txBody>
                  <a:tcPr marL="68580" marR="68580" marT="18288" marB="18288"/>
                </a:tc>
                <a:tc>
                  <a:txBody>
                    <a:bodyPr/>
                    <a:lstStyle/>
                    <a:p>
                      <a:pPr marL="0" marR="0" algn="l">
                        <a:spcBef>
                          <a:spcPts val="200"/>
                        </a:spcBef>
                        <a:spcAft>
                          <a:spcPts val="200"/>
                        </a:spcAft>
                      </a:pPr>
                      <a:r>
                        <a:rPr lang="en-US" sz="2400" b="1" dirty="0" smtClean="0">
                          <a:latin typeface="Arial"/>
                          <a:ea typeface="Times New Roman"/>
                          <a:cs typeface="Times New Roman"/>
                        </a:rPr>
                        <a:t>Target Attribute</a:t>
                      </a:r>
                      <a:endParaRPr lang="en-US" sz="2400" b="1" dirty="0">
                        <a:latin typeface="Arial"/>
                        <a:ea typeface="Times New Roman"/>
                        <a:cs typeface="Times New Roman"/>
                      </a:endParaRPr>
                    </a:p>
                  </a:txBody>
                  <a:tcPr marL="68580" marR="68580" marT="18288" marB="18288"/>
                </a:tc>
                <a:tc>
                  <a:txBody>
                    <a:bodyPr/>
                    <a:lstStyle/>
                    <a:p>
                      <a:pPr marL="0" marR="0" algn="l">
                        <a:spcBef>
                          <a:spcPts val="200"/>
                        </a:spcBef>
                        <a:spcAft>
                          <a:spcPts val="200"/>
                        </a:spcAft>
                      </a:pPr>
                      <a:r>
                        <a:rPr lang="en-US" sz="2400" b="1" dirty="0" smtClean="0">
                          <a:latin typeface="Arial"/>
                          <a:ea typeface="Times New Roman"/>
                          <a:cs typeface="Times New Roman"/>
                        </a:rPr>
                        <a:t>Result</a:t>
                      </a:r>
                      <a:endParaRPr lang="en-US" sz="2400" b="1" dirty="0">
                        <a:latin typeface="Arial"/>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dirty="0" err="1" smtClean="0">
                          <a:latin typeface="Arial"/>
                          <a:ea typeface="Times New Roman"/>
                          <a:cs typeface="Times New Roman"/>
                        </a:rPr>
                        <a:t>i</a:t>
                      </a:r>
                      <a:endParaRPr lang="en-US" sz="2400" b="1" dirty="0">
                        <a:latin typeface="Arial"/>
                        <a:ea typeface="Times New Roman"/>
                        <a:cs typeface="Times New Roman"/>
                      </a:endParaRPr>
                    </a:p>
                  </a:txBody>
                  <a:tcPr marL="68580" marR="68580" marT="18288" marB="18288"/>
                </a:tc>
                <a:tc>
                  <a:txBody>
                    <a:bodyPr/>
                    <a:lstStyle/>
                    <a:p>
                      <a:pPr marL="0" marR="0" algn="l">
                        <a:spcBef>
                          <a:spcPts val="200"/>
                        </a:spcBef>
                        <a:spcAft>
                          <a:spcPts val="200"/>
                        </a:spcAft>
                      </a:pPr>
                      <a:r>
                        <a:rPr lang="en-US" sz="2400" b="1" dirty="0" err="1" smtClean="0">
                          <a:latin typeface="+mn-lt"/>
                          <a:ea typeface="Times New Roman"/>
                          <a:cs typeface="Times New Roman"/>
                        </a:rPr>
                        <a:t>i</a:t>
                      </a:r>
                      <a:r>
                        <a:rPr lang="en-US" sz="2400" b="1" dirty="0" smtClean="0">
                          <a:latin typeface="+mn-lt"/>
                          <a:ea typeface="Times New Roman"/>
                          <a:cs typeface="Times New Roman"/>
                        </a:rPr>
                        <a:t> + wild cards</a:t>
                      </a:r>
                      <a:endParaRPr lang="en-US" sz="2400" b="1" dirty="0">
                        <a:latin typeface="+mn-lt"/>
                        <a:ea typeface="Times New Roman"/>
                        <a:cs typeface="Times New Roman"/>
                      </a:endParaRPr>
                    </a:p>
                  </a:txBody>
                  <a:tcPr marL="68580" marR="68580" marT="18288" marB="18288"/>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smtClean="0">
                          <a:latin typeface="+mn-lt"/>
                          <a:ea typeface="Times New Roman"/>
                          <a:cs typeface="Times New Roman"/>
                        </a:rPr>
                        <a:t>SUBSET</a:t>
                      </a:r>
                      <a:r>
                        <a:rPr lang="en-US" sz="2400" b="1" dirty="0" smtClean="0">
                          <a:latin typeface="Cambria Math"/>
                          <a:ea typeface="Times New Roman"/>
                          <a:cs typeface="Times New Roman"/>
                        </a:rPr>
                        <a:t> (⊂)</a:t>
                      </a:r>
                      <a:endParaRPr lang="en-US" sz="2400" b="1" dirty="0" smtClean="0">
                        <a:latin typeface="+mn-lt"/>
                        <a:ea typeface="Times New Roman"/>
                        <a:cs typeface="Times New Roman"/>
                      </a:endParaRPr>
                    </a:p>
                  </a:txBody>
                  <a:tcPr marL="68580" marR="68580" marT="18288" marB="18288"/>
                </a:tc>
              </a:tr>
              <a:tr h="535980">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err="1" smtClean="0">
                          <a:latin typeface="+mn-lt"/>
                          <a:ea typeface="Times New Roman"/>
                          <a:cs typeface="Times New Roman"/>
                        </a:rPr>
                        <a:t>i</a:t>
                      </a:r>
                      <a:r>
                        <a:rPr lang="en-US" sz="2400" b="1" dirty="0" smtClean="0">
                          <a:latin typeface="+mn-lt"/>
                          <a:ea typeface="Times New Roman"/>
                          <a:cs typeface="Times New Roman"/>
                        </a:rPr>
                        <a:t> + wild cards</a:t>
                      </a:r>
                    </a:p>
                  </a:txBody>
                  <a:tcPr marL="68580" marR="68580" marT="18288" marB="18288"/>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err="1" smtClean="0">
                          <a:latin typeface="+mn-lt"/>
                          <a:ea typeface="Times New Roman"/>
                          <a:cs typeface="Times New Roman"/>
                        </a:rPr>
                        <a:t>i</a:t>
                      </a:r>
                      <a:endParaRPr lang="en-US" sz="2400" b="1" dirty="0" smtClean="0">
                        <a:latin typeface="+mn-lt"/>
                        <a:ea typeface="Times New Roman"/>
                        <a:cs typeface="Times New Roman"/>
                      </a:endParaRPr>
                    </a:p>
                  </a:txBody>
                  <a:tcPr marL="68580" marR="68580" marT="18288" marB="18288"/>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smtClean="0">
                          <a:latin typeface="+mn-lt"/>
                          <a:ea typeface="Times New Roman"/>
                          <a:cs typeface="Times New Roman"/>
                        </a:rPr>
                        <a:t>SUPERSET</a:t>
                      </a:r>
                      <a:r>
                        <a:rPr lang="en-US" sz="2400" b="1" baseline="0" dirty="0" smtClean="0">
                          <a:latin typeface="Cambria Math"/>
                          <a:ea typeface="Times New Roman"/>
                          <a:cs typeface="Times New Roman"/>
                        </a:rPr>
                        <a:t> (</a:t>
                      </a:r>
                      <a:r>
                        <a:rPr lang="en-US" sz="2400" b="1" dirty="0" smtClean="0">
                          <a:latin typeface="Cambria Math"/>
                          <a:ea typeface="Times New Roman"/>
                          <a:cs typeface="Times New Roman"/>
                        </a:rPr>
                        <a:t>⊃)</a:t>
                      </a:r>
                      <a:endParaRPr lang="en-US" sz="2400" b="1" dirty="0" smtClean="0">
                        <a:latin typeface="+mn-lt"/>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tc>
                <a:tc>
                  <a:txBody>
                    <a:bodyPr/>
                    <a:lstStyle/>
                    <a:p>
                      <a:pPr marL="0" marR="0" algn="l">
                        <a:spcBef>
                          <a:spcPts val="200"/>
                        </a:spcBef>
                        <a:spcAft>
                          <a:spcPts val="200"/>
                        </a:spcAft>
                      </a:pPr>
                      <a:r>
                        <a:rPr lang="en-US" sz="2400" b="1" dirty="0">
                          <a:latin typeface="Arial"/>
                          <a:ea typeface="Times New Roman"/>
                          <a:cs typeface="Times New Roman"/>
                        </a:rPr>
                        <a:t>ANY</a:t>
                      </a:r>
                    </a:p>
                  </a:txBody>
                  <a:tcPr marL="68580" marR="68580" marT="18288" marB="18288"/>
                </a:tc>
                <a:tc>
                  <a:txBody>
                    <a:bodyPr/>
                    <a:lstStyle/>
                    <a:p>
                      <a:pPr marL="0" marR="0" algn="l">
                        <a:spcBef>
                          <a:spcPts val="200"/>
                        </a:spcBef>
                        <a:spcAft>
                          <a:spcPts val="200"/>
                        </a:spcAft>
                      </a:pPr>
                      <a:r>
                        <a:rPr lang="en-US" sz="2400" b="1" dirty="0" smtClean="0">
                          <a:latin typeface="+mn-lt"/>
                          <a:ea typeface="Times New Roman"/>
                          <a:cs typeface="Times New Roman"/>
                        </a:rPr>
                        <a:t>SUBSET</a:t>
                      </a:r>
                      <a:r>
                        <a:rPr lang="en-US" sz="2400" b="1" dirty="0" smtClean="0">
                          <a:latin typeface="Cambria Math"/>
                          <a:ea typeface="Times New Roman"/>
                          <a:cs typeface="Times New Roman"/>
                        </a:rPr>
                        <a:t> (⊂)</a:t>
                      </a:r>
                      <a:endParaRPr lang="en-US" sz="2400" b="1" dirty="0">
                        <a:latin typeface="Arial"/>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a:latin typeface="Arial"/>
                          <a:ea typeface="Times New Roman"/>
                          <a:cs typeface="Times New Roman"/>
                        </a:rPr>
                        <a:t>i + wild cards</a:t>
                      </a:r>
                    </a:p>
                  </a:txBody>
                  <a:tcPr marL="68580" marR="68580" marT="18288" marB="18288"/>
                </a:tc>
                <a:tc>
                  <a:txBody>
                    <a:bodyPr/>
                    <a:lstStyle/>
                    <a:p>
                      <a:pPr marL="0" marR="0" algn="l">
                        <a:spcBef>
                          <a:spcPts val="200"/>
                        </a:spcBef>
                        <a:spcAft>
                          <a:spcPts val="200"/>
                        </a:spcAft>
                      </a:pPr>
                      <a:r>
                        <a:rPr lang="en-US" sz="2400" b="1" dirty="0">
                          <a:latin typeface="Arial"/>
                          <a:ea typeface="Times New Roman"/>
                          <a:cs typeface="Times New Roman"/>
                        </a:rPr>
                        <a:t>k</a:t>
                      </a:r>
                    </a:p>
                  </a:txBody>
                  <a:tcPr marL="68580" marR="68580" marT="18288" marB="18288"/>
                </a:tc>
                <a:tc>
                  <a:txBody>
                    <a:bodyPr/>
                    <a:lstStyle/>
                    <a:p>
                      <a:pPr marL="0" marR="0" algn="l">
                        <a:spcBef>
                          <a:spcPts val="200"/>
                        </a:spcBef>
                        <a:spcAft>
                          <a:spcPts val="200"/>
                        </a:spcAft>
                      </a:pPr>
                      <a:r>
                        <a:rPr lang="en-US" sz="2400" b="1" dirty="0" smtClean="0">
                          <a:latin typeface="Arial"/>
                          <a:ea typeface="Times New Roman"/>
                          <a:cs typeface="Times New Roman"/>
                        </a:rPr>
                        <a:t>NO OVERLAP (≠)</a:t>
                      </a:r>
                      <a:endParaRPr lang="en-US" sz="2400" b="1" dirty="0">
                        <a:latin typeface="Arial"/>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tc>
                <a:tc>
                  <a:txBody>
                    <a:bodyPr/>
                    <a:lstStyle/>
                    <a:p>
                      <a:pPr marL="0" marR="0" algn="l">
                        <a:spcBef>
                          <a:spcPts val="200"/>
                        </a:spcBef>
                        <a:spcAft>
                          <a:spcPts val="200"/>
                        </a:spcAft>
                      </a:pPr>
                      <a:r>
                        <a:rPr lang="en-US" sz="2400" b="1" dirty="0">
                          <a:latin typeface="Arial"/>
                          <a:ea typeface="Times New Roman"/>
                          <a:cs typeface="Times New Roman"/>
                        </a:rPr>
                        <a:t>NA</a:t>
                      </a:r>
                    </a:p>
                  </a:txBody>
                  <a:tcPr marL="68580" marR="68580" marT="18288" marB="18288"/>
                </a:tc>
                <a:tc>
                  <a:txBody>
                    <a:bodyPr/>
                    <a:lstStyle/>
                    <a:p>
                      <a:pPr marL="0" marR="0" algn="l">
                        <a:spcBef>
                          <a:spcPts val="200"/>
                        </a:spcBef>
                        <a:spcAft>
                          <a:spcPts val="200"/>
                        </a:spcAft>
                      </a:pPr>
                      <a:r>
                        <a:rPr lang="en-US" sz="2400" b="1" dirty="0" smtClean="0">
                          <a:latin typeface="+mn-lt"/>
                          <a:ea typeface="Times New Roman"/>
                          <a:cs typeface="Times New Roman"/>
                        </a:rPr>
                        <a:t>NO OVERLAP (≠)</a:t>
                      </a:r>
                      <a:endParaRPr lang="en-US" sz="2400" b="1" dirty="0">
                        <a:latin typeface="Arial"/>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tc>
                <a:tc>
                  <a:txBody>
                    <a:bodyPr/>
                    <a:lstStyle/>
                    <a:p>
                      <a:pPr marL="0" marR="0" algn="l">
                        <a:spcBef>
                          <a:spcPts val="200"/>
                        </a:spcBef>
                        <a:spcAft>
                          <a:spcPts val="200"/>
                        </a:spcAft>
                      </a:pPr>
                      <a:r>
                        <a:rPr lang="en-US" sz="2400" b="1" dirty="0">
                          <a:latin typeface="Arial"/>
                          <a:ea typeface="Times New Roman"/>
                          <a:cs typeface="Times New Roman"/>
                        </a:rPr>
                        <a:t>k + wild cards</a:t>
                      </a:r>
                    </a:p>
                  </a:txBody>
                  <a:tcPr marL="68580" marR="68580" marT="18288" marB="18288"/>
                </a:tc>
                <a:tc>
                  <a:txBody>
                    <a:bodyPr/>
                    <a:lstStyle/>
                    <a:p>
                      <a:pPr marL="0" marR="0" algn="l">
                        <a:spcBef>
                          <a:spcPts val="200"/>
                        </a:spcBef>
                        <a:spcAft>
                          <a:spcPts val="200"/>
                        </a:spcAft>
                      </a:pPr>
                      <a:r>
                        <a:rPr lang="en-US" sz="2400" b="1" dirty="0" smtClean="0">
                          <a:latin typeface="+mn-lt"/>
                          <a:ea typeface="Times New Roman"/>
                          <a:cs typeface="Times New Roman"/>
                        </a:rPr>
                        <a:t>NO OVERLAP (≠) </a:t>
                      </a:r>
                      <a:endParaRPr lang="en-US" sz="2400" b="1" dirty="0">
                        <a:latin typeface="Arial"/>
                        <a:ea typeface="Times New Roman"/>
                        <a:cs typeface="Times New Roman"/>
                      </a:endParaRPr>
                    </a:p>
                  </a:txBody>
                  <a:tcPr marL="68580" marR="68580" marT="18288" marB="18288"/>
                </a:tc>
              </a:tr>
              <a:tr h="535980">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tc>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tc>
                <a:tc>
                  <a:txBody>
                    <a:bodyPr/>
                    <a:lstStyle/>
                    <a:p>
                      <a:pPr marL="0" marR="0" algn="l">
                        <a:spcBef>
                          <a:spcPts val="200"/>
                        </a:spcBef>
                        <a:spcAft>
                          <a:spcPts val="200"/>
                        </a:spcAft>
                      </a:pPr>
                      <a:r>
                        <a:rPr lang="en-US" sz="2400" b="1" dirty="0" smtClean="0">
                          <a:latin typeface="Arial"/>
                          <a:ea typeface="Times New Roman"/>
                          <a:cs typeface="Times New Roman"/>
                        </a:rPr>
                        <a:t>ERROR</a:t>
                      </a:r>
                      <a:endParaRPr lang="en-US" sz="2400" b="1" dirty="0">
                        <a:latin typeface="Arial"/>
                        <a:ea typeface="Times New Roman"/>
                        <a:cs typeface="Times New Roman"/>
                      </a:endParaRPr>
                    </a:p>
                  </a:txBody>
                  <a:tcPr marL="68580" marR="68580" marT="18288" marB="18288"/>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Known Alternative (6 of 8)</a:t>
            </a:r>
            <a:endParaRPr lang="en-US" dirty="0"/>
          </a:p>
        </p:txBody>
      </p:sp>
      <p:sp>
        <p:nvSpPr>
          <p:cNvPr id="3" name="Content Placeholder 2"/>
          <p:cNvSpPr>
            <a:spLocks noGrp="1"/>
          </p:cNvSpPr>
          <p:nvPr>
            <p:ph idx="1"/>
          </p:nvPr>
        </p:nvSpPr>
        <p:spPr>
          <a:xfrm>
            <a:off x="152400" y="1447800"/>
            <a:ext cx="8534400" cy="4800600"/>
          </a:xfrm>
        </p:spPr>
        <p:txBody>
          <a:bodyPr/>
          <a:lstStyle/>
          <a:p>
            <a:pPr marL="514350" lvl="0" indent="-514350">
              <a:buNone/>
            </a:pPr>
            <a:r>
              <a:rPr lang="en-US" sz="2200" dirty="0" smtClean="0"/>
              <a:t>Provide limited logic for handling wild card to wild card matching using </a:t>
            </a:r>
            <a:r>
              <a:rPr lang="en-US" sz="2000" dirty="0" smtClean="0"/>
              <a:t>PCRE/POSIX regular expression pattern matching behavior:  </a:t>
            </a:r>
          </a:p>
          <a:p>
            <a:pPr lvl="1"/>
            <a:r>
              <a:rPr lang="en-US" sz="2000" dirty="0" smtClean="0"/>
              <a:t>Only match if the patterns are equal and make no determination as to containment, which allows us to return an answer in every case, and avoids the need for an extensive algorithm.</a:t>
            </a:r>
          </a:p>
          <a:p>
            <a:pPr lvl="1"/>
            <a:r>
              <a:rPr lang="en-US" sz="2000" dirty="0" smtClean="0"/>
              <a:t>A function </a:t>
            </a:r>
            <a:r>
              <a:rPr lang="en-US" sz="2000" dirty="0" err="1" smtClean="0"/>
              <a:t>hasWildcard</a:t>
            </a:r>
            <a:r>
              <a:rPr lang="en-US" sz="2000" dirty="0" smtClean="0"/>
              <a:t>(value) will return true if a value contains * or ?, and false otherwise</a:t>
            </a:r>
          </a:p>
          <a:p>
            <a:pPr lvl="1"/>
            <a:r>
              <a:rPr lang="en-US" sz="2000" dirty="0" smtClean="0"/>
              <a:t>A function </a:t>
            </a:r>
            <a:r>
              <a:rPr lang="en-US" sz="2000" dirty="0" err="1" smtClean="0"/>
              <a:t>isPatternMatch</a:t>
            </a:r>
            <a:r>
              <a:rPr lang="en-US" sz="2000" dirty="0" smtClean="0"/>
              <a:t>(pattern, value) returns true if the value will match the specified pattern where the wildcard string is converted according to: * -&gt; .* and ? -&gt; .?</a:t>
            </a:r>
          </a:p>
          <a:p>
            <a:pPr lvl="1"/>
            <a:r>
              <a:rPr lang="en-US" sz="2000" dirty="0" smtClean="0"/>
              <a:t>a ^ </a:t>
            </a:r>
            <a:r>
              <a:rPr lang="en-US" sz="2000" dirty="0" err="1" smtClean="0"/>
              <a:t>prepended</a:t>
            </a:r>
            <a:r>
              <a:rPr lang="en-US" sz="2000" dirty="0" smtClean="0"/>
              <a:t> to the pattern and a $ is appended to the pattern and the PCRE/POSIX regular expression pattern matching behavior is followed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Matching Criteria (7 of 8)</a:t>
            </a:r>
            <a:endParaRPr lang="en-US" dirty="0"/>
          </a:p>
        </p:txBody>
      </p:sp>
      <p:graphicFrame>
        <p:nvGraphicFramePr>
          <p:cNvPr id="4" name="Content Placeholder 3"/>
          <p:cNvGraphicFramePr>
            <a:graphicFrameLocks noGrp="1"/>
          </p:cNvGraphicFramePr>
          <p:nvPr>
            <p:ph idx="1"/>
          </p:nvPr>
        </p:nvGraphicFramePr>
        <p:xfrm>
          <a:off x="228600" y="1990184"/>
          <a:ext cx="8631301" cy="3853300"/>
        </p:xfrm>
        <a:graphic>
          <a:graphicData uri="http://schemas.openxmlformats.org/drawingml/2006/table">
            <a:tbl>
              <a:tblPr firstRow="1" bandRow="1">
                <a:tableStyleId>{10A1B5D5-9B99-4C35-A422-299274C87663}</a:tableStyleId>
              </a:tblPr>
              <a:tblGrid>
                <a:gridCol w="2829560"/>
                <a:gridCol w="3117405"/>
                <a:gridCol w="2684336"/>
              </a:tblGrid>
              <a:tr h="535980">
                <a:tc>
                  <a:txBody>
                    <a:bodyPr/>
                    <a:lstStyle/>
                    <a:p>
                      <a:pPr marL="0" marR="0" algn="l">
                        <a:spcBef>
                          <a:spcPts val="200"/>
                        </a:spcBef>
                        <a:spcAft>
                          <a:spcPts val="200"/>
                        </a:spcAft>
                      </a:pPr>
                      <a:r>
                        <a:rPr lang="en-US" sz="2400" b="1" dirty="0" smtClean="0">
                          <a:latin typeface="Arial"/>
                          <a:ea typeface="Times New Roman"/>
                          <a:cs typeface="Times New Roman"/>
                        </a:rPr>
                        <a:t>Source Attribute</a:t>
                      </a:r>
                      <a:endParaRPr lang="en-US" sz="2400" b="1" dirty="0">
                        <a:latin typeface="Arial"/>
                        <a:ea typeface="Times New Roman"/>
                        <a:cs typeface="Times New Roman"/>
                      </a:endParaRP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200"/>
                        </a:spcBef>
                        <a:spcAft>
                          <a:spcPts val="200"/>
                        </a:spcAft>
                      </a:pPr>
                      <a:r>
                        <a:rPr lang="en-US" sz="2400" b="1" dirty="0" smtClean="0">
                          <a:latin typeface="Arial"/>
                          <a:ea typeface="Times New Roman"/>
                          <a:cs typeface="Times New Roman"/>
                        </a:rPr>
                        <a:t>Target Attribute</a:t>
                      </a:r>
                      <a:endParaRPr lang="en-US" sz="2400" b="1" dirty="0">
                        <a:latin typeface="Arial"/>
                        <a:ea typeface="Times New Roman"/>
                        <a:cs typeface="Times New Roman"/>
                      </a:endParaRP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200"/>
                        </a:spcBef>
                        <a:spcAft>
                          <a:spcPts val="200"/>
                        </a:spcAft>
                      </a:pPr>
                      <a:r>
                        <a:rPr lang="en-US" sz="2400" b="1" dirty="0" smtClean="0">
                          <a:latin typeface="Arial"/>
                          <a:ea typeface="Times New Roman"/>
                          <a:cs typeface="Times New Roman"/>
                        </a:rPr>
                        <a:t>Result</a:t>
                      </a:r>
                      <a:endParaRPr lang="en-US" sz="2400" b="1" dirty="0">
                        <a:latin typeface="Arial"/>
                        <a:ea typeface="Times New Roman"/>
                        <a:cs typeface="Times New Roman"/>
                      </a:endParaRP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5980">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err="1" smtClean="0">
                          <a:latin typeface="+mn-lt"/>
                          <a:ea typeface="Times New Roman"/>
                          <a:cs typeface="Times New Roman"/>
                        </a:rPr>
                        <a:t>i</a:t>
                      </a:r>
                      <a:r>
                        <a:rPr lang="en-US" sz="2400" b="1" dirty="0" smtClean="0">
                          <a:latin typeface="+mn-lt"/>
                          <a:ea typeface="Times New Roman"/>
                          <a:cs typeface="Times New Roman"/>
                        </a:rPr>
                        <a:t> + wild cards</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200"/>
                        </a:spcBef>
                        <a:spcAft>
                          <a:spcPts val="200"/>
                        </a:spcAft>
                      </a:pPr>
                      <a:r>
                        <a:rPr lang="en-US" sz="2400" b="1" dirty="0" smtClean="0">
                          <a:latin typeface="Arial"/>
                          <a:ea typeface="Times New Roman"/>
                          <a:cs typeface="Times New Roman"/>
                        </a:rPr>
                        <a:t>is a pattern match</a:t>
                      </a:r>
                      <a:endParaRPr lang="en-US" sz="2400" b="1" dirty="0">
                        <a:latin typeface="Arial"/>
                        <a:ea typeface="Times New Roman"/>
                        <a:cs typeface="Times New Roman"/>
                      </a:endParaRP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200"/>
                        </a:spcBef>
                        <a:spcAft>
                          <a:spcPts val="200"/>
                        </a:spcAft>
                      </a:pPr>
                      <a:r>
                        <a:rPr lang="en-US" sz="2400" b="1" dirty="0" smtClean="0"/>
                        <a:t>SUPERSET (⊃)</a:t>
                      </a:r>
                      <a:endParaRPr lang="en-US" sz="2400" b="1"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5980">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smtClean="0">
                          <a:latin typeface="+mn-lt"/>
                          <a:ea typeface="Times New Roman"/>
                          <a:cs typeface="Times New Roman"/>
                        </a:rPr>
                        <a:t>is a pattern match</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err="1" smtClean="0">
                          <a:latin typeface="+mn-lt"/>
                          <a:ea typeface="Times New Roman"/>
                          <a:cs typeface="Times New Roman"/>
                        </a:rPr>
                        <a:t>i</a:t>
                      </a:r>
                      <a:r>
                        <a:rPr lang="en-US" sz="2400" b="1" dirty="0" smtClean="0">
                          <a:latin typeface="+mn-lt"/>
                          <a:ea typeface="Times New Roman"/>
                          <a:cs typeface="Times New Roman"/>
                        </a:rPr>
                        <a:t> + wild cards</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smtClean="0">
                          <a:latin typeface="+mn-lt"/>
                          <a:ea typeface="Times New Roman"/>
                          <a:cs typeface="Times New Roman"/>
                        </a:rPr>
                        <a:t>SUBSET</a:t>
                      </a:r>
                      <a:r>
                        <a:rPr lang="en-US" sz="2400" b="1" dirty="0" smtClean="0">
                          <a:latin typeface="Cambria Math"/>
                          <a:ea typeface="Times New Roman"/>
                          <a:cs typeface="Times New Roman"/>
                        </a:rPr>
                        <a:t> (⊂)</a:t>
                      </a:r>
                      <a:endParaRPr lang="en-US" sz="2400" b="1" dirty="0" smtClean="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5980">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dirty="0" err="1" smtClean="0">
                          <a:latin typeface="+mn-lt"/>
                          <a:ea typeface="Times New Roman"/>
                          <a:cs typeface="Times New Roman"/>
                        </a:rPr>
                        <a:t>i</a:t>
                      </a:r>
                      <a:r>
                        <a:rPr lang="en-US" sz="2400" b="1" dirty="0" smtClean="0">
                          <a:latin typeface="+mn-lt"/>
                          <a:ea typeface="Times New Roman"/>
                          <a:cs typeface="Times New Roman"/>
                        </a:rPr>
                        <a:t> + wild cards</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a:t>
                      </a:r>
                      <a:r>
                        <a:rPr lang="en-US" sz="2400" b="1" dirty="0" smtClean="0">
                          <a:latin typeface="Arial"/>
                          <a:ea typeface="Times New Roman"/>
                          <a:cs typeface="Times New Roman"/>
                        </a:rPr>
                        <a:t>cards</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200"/>
                        </a:spcBef>
                        <a:spcAft>
                          <a:spcPts val="200"/>
                        </a:spcAft>
                      </a:pPr>
                      <a:r>
                        <a:rPr lang="en-US" sz="2400" b="1" i="1" baseline="0" dirty="0" smtClean="0">
                          <a:latin typeface="Arial"/>
                          <a:ea typeface="Times New Roman"/>
                          <a:cs typeface="Times New Roman"/>
                        </a:rPr>
                        <a:t>If </a:t>
                      </a:r>
                      <a:r>
                        <a:rPr lang="en-US" sz="2400" b="1" dirty="0" smtClean="0">
                          <a:latin typeface="+mn-lt"/>
                          <a:ea typeface="Times New Roman"/>
                          <a:cs typeface="Times New Roman"/>
                        </a:rPr>
                        <a:t>no string match, then </a:t>
                      </a:r>
                      <a:r>
                        <a:rPr lang="en-US" sz="2400" b="1" baseline="0" dirty="0" smtClean="0">
                          <a:latin typeface="Arial"/>
                          <a:ea typeface="Times New Roman"/>
                          <a:cs typeface="Times New Roman"/>
                        </a:rPr>
                        <a:t>NO OVERLAP (</a:t>
                      </a:r>
                      <a:r>
                        <a:rPr lang="en-US" sz="2400" b="1" dirty="0" smtClean="0">
                          <a:latin typeface="+mn-lt"/>
                          <a:ea typeface="Times New Roman"/>
                          <a:cs typeface="Times New Roman"/>
                        </a:rPr>
                        <a:t>≠)</a:t>
                      </a:r>
                      <a:endParaRPr lang="en-US" sz="2400" b="1"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5980">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cards</a:t>
                      </a: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spcBef>
                          <a:spcPts val="200"/>
                        </a:spcBef>
                        <a:spcAft>
                          <a:spcPts val="200"/>
                        </a:spcAft>
                      </a:pPr>
                      <a:r>
                        <a:rPr lang="en-US" sz="2400" b="1" dirty="0" err="1">
                          <a:latin typeface="Arial"/>
                          <a:ea typeface="Times New Roman"/>
                          <a:cs typeface="Times New Roman"/>
                        </a:rPr>
                        <a:t>i</a:t>
                      </a:r>
                      <a:r>
                        <a:rPr lang="en-US" sz="2400" b="1" dirty="0">
                          <a:latin typeface="Arial"/>
                          <a:ea typeface="Times New Roman"/>
                          <a:cs typeface="Times New Roman"/>
                        </a:rPr>
                        <a:t> + wild </a:t>
                      </a:r>
                      <a:r>
                        <a:rPr lang="en-US" sz="2400" b="1" dirty="0" smtClean="0">
                          <a:latin typeface="Arial"/>
                          <a:ea typeface="Times New Roman"/>
                          <a:cs typeface="Times New Roman"/>
                        </a:rPr>
                        <a:t>cards</a:t>
                      </a:r>
                      <a:endParaRPr lang="en-US" sz="2400" b="1" dirty="0">
                        <a:latin typeface="Arial"/>
                        <a:ea typeface="Times New Roman"/>
                        <a:cs typeface="Times New Roman"/>
                      </a:endParaRPr>
                    </a:p>
                  </a:txBody>
                  <a:tcPr marL="68580" marR="68580" marT="18288" marB="1828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200"/>
                        </a:spcBef>
                        <a:spcAft>
                          <a:spcPts val="200"/>
                        </a:spcAft>
                        <a:buClrTx/>
                        <a:buSzTx/>
                        <a:buFontTx/>
                        <a:buNone/>
                        <a:tabLst/>
                        <a:defRPr/>
                      </a:pPr>
                      <a:r>
                        <a:rPr lang="en-US" sz="2400" b="1" i="1" dirty="0" smtClean="0">
                          <a:latin typeface="Arial"/>
                          <a:ea typeface="Times New Roman"/>
                          <a:cs typeface="Times New Roman"/>
                        </a:rPr>
                        <a:t>If</a:t>
                      </a:r>
                      <a:r>
                        <a:rPr lang="en-US" sz="2400" b="1" dirty="0" smtClean="0">
                          <a:latin typeface="Arial"/>
                          <a:ea typeface="Times New Roman"/>
                          <a:cs typeface="Times New Roman"/>
                        </a:rPr>
                        <a:t> </a:t>
                      </a:r>
                      <a:r>
                        <a:rPr lang="en-US" sz="2400" b="1" baseline="0" dirty="0" smtClean="0">
                          <a:latin typeface="+mn-lt"/>
                          <a:ea typeface="Times New Roman"/>
                          <a:cs typeface="Times New Roman"/>
                        </a:rPr>
                        <a:t>exact </a:t>
                      </a:r>
                      <a:r>
                        <a:rPr lang="en-US" sz="2400" b="1" dirty="0" smtClean="0">
                          <a:latin typeface="+mn-lt"/>
                          <a:ea typeface="Times New Roman"/>
                          <a:cs typeface="Times New Roman"/>
                        </a:rPr>
                        <a:t>string match, then</a:t>
                      </a:r>
                    </a:p>
                    <a:p>
                      <a:pPr marL="0" marR="0">
                        <a:spcBef>
                          <a:spcPts val="200"/>
                        </a:spcBef>
                        <a:spcAft>
                          <a:spcPts val="200"/>
                        </a:spcAft>
                      </a:pPr>
                      <a:r>
                        <a:rPr lang="en-US" sz="2400" b="1" dirty="0" smtClean="0">
                          <a:latin typeface="Arial"/>
                          <a:ea typeface="Times New Roman"/>
                          <a:cs typeface="Times New Roman"/>
                        </a:rPr>
                        <a:t>EQUAL (=)</a:t>
                      </a:r>
                      <a:endParaRPr lang="en-US" sz="2400" b="1"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 Card Matching Community Questions (8 of 8)</a:t>
            </a:r>
            <a:endParaRPr lang="en-US" dirty="0"/>
          </a:p>
        </p:txBody>
      </p:sp>
      <p:sp>
        <p:nvSpPr>
          <p:cNvPr id="3" name="Content Placeholder 2"/>
          <p:cNvSpPr>
            <a:spLocks noGrp="1"/>
          </p:cNvSpPr>
          <p:nvPr>
            <p:ph idx="1"/>
          </p:nvPr>
        </p:nvSpPr>
        <p:spPr/>
        <p:txBody>
          <a:bodyPr/>
          <a:lstStyle/>
          <a:p>
            <a:pPr marL="457200" lvl="0" indent="-457200">
              <a:buFont typeface="+mj-lt"/>
              <a:buAutoNum type="arabicPeriod"/>
            </a:pPr>
            <a:r>
              <a:rPr lang="en-US" sz="2200" dirty="0" smtClean="0"/>
              <a:t>Do we specify pseudo-code for wild card matching OR refer to a standard regular expression specification for implementation?</a:t>
            </a:r>
          </a:p>
          <a:p>
            <a:pPr marL="457200" lvl="0" indent="-457200">
              <a:buFont typeface="+mj-lt"/>
              <a:buAutoNum type="arabicPeriod"/>
            </a:pPr>
            <a:endParaRPr lang="en-US" sz="2000" dirty="0" smtClean="0"/>
          </a:p>
          <a:p>
            <a:pPr marL="457200" lvl="0" indent="-457200">
              <a:buFont typeface="+mj-lt"/>
              <a:buAutoNum type="arabicPeriod"/>
            </a:pPr>
            <a:r>
              <a:rPr lang="en-US" sz="2200" dirty="0" smtClean="0"/>
              <a:t>If we refer to a standard regular expression specification for implementation do we recommend it or require its use?</a:t>
            </a:r>
          </a:p>
          <a:p>
            <a:pPr marL="457200" lvl="0" indent="-457200">
              <a:buFont typeface="+mj-lt"/>
              <a:buAutoNum type="arabicPeriod"/>
            </a:pPr>
            <a:endParaRPr lang="en-US" sz="2000" dirty="0" smtClean="0"/>
          </a:p>
          <a:p>
            <a:pPr marL="457200" lvl="0" indent="-457200">
              <a:buFont typeface="+mj-lt"/>
              <a:buAutoNum type="arabicPeriod"/>
            </a:pPr>
            <a:r>
              <a:rPr lang="en-US" sz="2200" dirty="0" smtClean="0"/>
              <a:t>Do we limit the usage of wild cards in order to simplify the matching process? For example, do we allow wild cards to exist in both the target and source attributes being compared?</a:t>
            </a:r>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up</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Wild Card Matching Proposed Pseudo-Code</a:t>
            </a:r>
            <a:endParaRPr lang="en-US" dirty="0"/>
          </a:p>
        </p:txBody>
      </p:sp>
      <p:sp>
        <p:nvSpPr>
          <p:cNvPr id="3" name="Content Placeholder 2"/>
          <p:cNvSpPr>
            <a:spLocks noGrp="1"/>
          </p:cNvSpPr>
          <p:nvPr>
            <p:ph idx="1"/>
          </p:nvPr>
        </p:nvSpPr>
        <p:spPr>
          <a:xfrm>
            <a:off x="304800" y="1655857"/>
            <a:ext cx="8534400" cy="4373563"/>
          </a:xfrm>
        </p:spPr>
        <p:txBody>
          <a:bodyPr/>
          <a:lstStyle/>
          <a:p>
            <a:pPr>
              <a:buNone/>
            </a:pPr>
            <a:r>
              <a:rPr lang="en-US" sz="2200" dirty="0" smtClean="0"/>
              <a:t>Proposed pseudo-code:</a:t>
            </a:r>
          </a:p>
          <a:p>
            <a:pPr>
              <a:buNone/>
            </a:pPr>
            <a:r>
              <a:rPr lang="en-US" sz="2000" dirty="0" smtClean="0"/>
              <a:t>if </a:t>
            </a:r>
            <a:r>
              <a:rPr lang="en-US" sz="2000" b="0" dirty="0" smtClean="0"/>
              <a:t>(</a:t>
            </a:r>
            <a:r>
              <a:rPr lang="en-US" sz="2000" b="0" dirty="0" err="1" smtClean="0"/>
              <a:t>hasWildcard</a:t>
            </a:r>
            <a:r>
              <a:rPr lang="en-US" sz="2000" b="0" dirty="0" smtClean="0"/>
              <a:t>(source) and </a:t>
            </a:r>
            <a:r>
              <a:rPr lang="en-US" sz="2000" b="0" dirty="0" err="1" smtClean="0"/>
              <a:t>hasWildcard</a:t>
            </a:r>
            <a:r>
              <a:rPr lang="en-US" sz="2000" b="0" dirty="0" smtClean="0"/>
              <a:t>(target)) </a:t>
            </a:r>
            <a:r>
              <a:rPr lang="en-US" sz="2000" dirty="0" smtClean="0"/>
              <a:t>then</a:t>
            </a:r>
            <a:endParaRPr lang="en-US" sz="1600" dirty="0" smtClean="0"/>
          </a:p>
          <a:p>
            <a:pPr>
              <a:buNone/>
            </a:pPr>
            <a:r>
              <a:rPr lang="en-US" sz="2000" dirty="0" smtClean="0"/>
              <a:t>       return ≠.</a:t>
            </a:r>
            <a:endParaRPr lang="en-US" sz="1600" dirty="0" smtClean="0"/>
          </a:p>
          <a:p>
            <a:pPr>
              <a:buNone/>
            </a:pPr>
            <a:r>
              <a:rPr lang="en-US" sz="2000" dirty="0" smtClean="0"/>
              <a:t>    end</a:t>
            </a:r>
            <a:endParaRPr lang="en-US" sz="1600" dirty="0" smtClean="0"/>
          </a:p>
          <a:p>
            <a:pPr>
              <a:buNone/>
            </a:pPr>
            <a:r>
              <a:rPr lang="en-US" sz="2000" dirty="0" smtClean="0"/>
              <a:t>    if </a:t>
            </a:r>
            <a:r>
              <a:rPr lang="en-US" sz="2000" b="0" dirty="0" smtClean="0"/>
              <a:t>(</a:t>
            </a:r>
            <a:r>
              <a:rPr lang="en-US" sz="2000" b="0" dirty="0" err="1" smtClean="0"/>
              <a:t>hasWildcard</a:t>
            </a:r>
            <a:r>
              <a:rPr lang="en-US" sz="2000" b="0" dirty="0" smtClean="0"/>
              <a:t>(source) and </a:t>
            </a:r>
            <a:r>
              <a:rPr lang="en-US" sz="2000" b="0" dirty="0" err="1" smtClean="0"/>
              <a:t>isPatternMatch</a:t>
            </a:r>
            <a:r>
              <a:rPr lang="en-US" sz="2000" b="0" dirty="0" smtClean="0"/>
              <a:t>(source, target)) </a:t>
            </a:r>
            <a:r>
              <a:rPr lang="en-US" sz="2000" dirty="0" smtClean="0"/>
              <a:t>then</a:t>
            </a:r>
            <a:endParaRPr lang="en-US" sz="1600" dirty="0" smtClean="0"/>
          </a:p>
          <a:p>
            <a:pPr>
              <a:buNone/>
            </a:pPr>
            <a:r>
              <a:rPr lang="en-US" sz="2000" dirty="0" smtClean="0"/>
              <a:t>       return ⊃.</a:t>
            </a:r>
            <a:endParaRPr lang="en-US" sz="1600" dirty="0" smtClean="0"/>
          </a:p>
          <a:p>
            <a:pPr>
              <a:buNone/>
            </a:pPr>
            <a:r>
              <a:rPr lang="en-US" sz="2000" dirty="0" smtClean="0"/>
              <a:t>    end</a:t>
            </a:r>
            <a:endParaRPr lang="en-US" sz="1600" dirty="0" smtClean="0"/>
          </a:p>
          <a:p>
            <a:pPr>
              <a:buNone/>
            </a:pPr>
            <a:r>
              <a:rPr lang="en-US" sz="2000" dirty="0" smtClean="0"/>
              <a:t>    if </a:t>
            </a:r>
            <a:r>
              <a:rPr lang="en-US" sz="2000" b="0" dirty="0" smtClean="0"/>
              <a:t>(</a:t>
            </a:r>
            <a:r>
              <a:rPr lang="en-US" sz="2000" b="0" dirty="0" err="1" smtClean="0"/>
              <a:t>hasWildcard</a:t>
            </a:r>
            <a:r>
              <a:rPr lang="en-US" sz="2000" b="0" dirty="0" smtClean="0"/>
              <a:t>(target) and </a:t>
            </a:r>
            <a:r>
              <a:rPr lang="en-US" sz="2000" b="0" dirty="0" err="1" smtClean="0"/>
              <a:t>isPatternMatch</a:t>
            </a:r>
            <a:r>
              <a:rPr lang="en-US" sz="2000" b="0" dirty="0" smtClean="0"/>
              <a:t>(target, source)) </a:t>
            </a:r>
            <a:r>
              <a:rPr lang="en-US" sz="2000" dirty="0" smtClean="0"/>
              <a:t>then</a:t>
            </a:r>
            <a:endParaRPr lang="en-US" sz="1600" dirty="0" smtClean="0"/>
          </a:p>
          <a:p>
            <a:pPr>
              <a:buNone/>
            </a:pPr>
            <a:r>
              <a:rPr lang="en-US" sz="2000" dirty="0" smtClean="0"/>
              <a:t>       return ⊂.</a:t>
            </a:r>
            <a:endParaRPr lang="en-US" sz="1600" dirty="0" smtClean="0"/>
          </a:p>
          <a:p>
            <a:pPr>
              <a:buNone/>
            </a:pPr>
            <a:r>
              <a:rPr lang="en-US" sz="2000" dirty="0" smtClean="0"/>
              <a:t>    end</a:t>
            </a:r>
            <a:endParaRPr lang="en-US" sz="1600" dirty="0" smtClean="0"/>
          </a:p>
          <a:p>
            <a:pPr>
              <a:buNone/>
            </a:pPr>
            <a:r>
              <a:rPr lang="en-US" sz="2000" dirty="0" smtClean="0"/>
              <a:t>    return ≠.</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Matching Table</a:t>
            </a:r>
            <a:endParaRPr lang="en-US" dirty="0"/>
          </a:p>
        </p:txBody>
      </p:sp>
      <p:graphicFrame>
        <p:nvGraphicFramePr>
          <p:cNvPr id="4" name="Content Placeholder 3"/>
          <p:cNvGraphicFramePr>
            <a:graphicFrameLocks noGrp="1"/>
          </p:cNvGraphicFramePr>
          <p:nvPr>
            <p:ph idx="1"/>
          </p:nvPr>
        </p:nvGraphicFramePr>
        <p:xfrm>
          <a:off x="960120" y="1524000"/>
          <a:ext cx="6583680" cy="4833991"/>
        </p:xfrm>
        <a:graphic>
          <a:graphicData uri="http://schemas.openxmlformats.org/drawingml/2006/table">
            <a:tbl>
              <a:tblPr firstRow="1" bandRow="1">
                <a:tableStyleId>{10A1B5D5-9B99-4C35-A422-299274C87663}</a:tableStyleId>
              </a:tblPr>
              <a:tblGrid>
                <a:gridCol w="1645920"/>
                <a:gridCol w="1645920"/>
                <a:gridCol w="1645920"/>
                <a:gridCol w="1645920"/>
              </a:tblGrid>
              <a:tr h="142268">
                <a:tc>
                  <a:txBody>
                    <a:bodyPr/>
                    <a:lstStyle/>
                    <a:p>
                      <a:pPr marL="0" marR="0" algn="ctr">
                        <a:spcBef>
                          <a:spcPts val="300"/>
                        </a:spcBef>
                        <a:spcAft>
                          <a:spcPts val="300"/>
                        </a:spcAft>
                      </a:pPr>
                      <a:r>
                        <a:rPr lang="en-US" sz="1200" b="1" dirty="0">
                          <a:latin typeface="Arial"/>
                          <a:ea typeface="Times New Roman"/>
                          <a:cs typeface="Times New Roman"/>
                        </a:rPr>
                        <a:t>Row No.</a:t>
                      </a:r>
                    </a:p>
                  </a:txBody>
                  <a:tcPr marL="68580" marR="68580" marT="18288" marB="18288"/>
                </a:tc>
                <a:tc>
                  <a:txBody>
                    <a:bodyPr/>
                    <a:lstStyle/>
                    <a:p>
                      <a:pPr marL="0" marR="0" algn="ctr">
                        <a:spcBef>
                          <a:spcPts val="300"/>
                        </a:spcBef>
                        <a:spcAft>
                          <a:spcPts val="300"/>
                        </a:spcAft>
                      </a:pPr>
                      <a:r>
                        <a:rPr lang="en-US" sz="1200" b="1">
                          <a:latin typeface="Arial"/>
                          <a:ea typeface="Times New Roman"/>
                          <a:cs typeface="Times New Roman"/>
                        </a:rPr>
                        <a:t>Source</a:t>
                      </a:r>
                    </a:p>
                  </a:txBody>
                  <a:tcPr marL="68580" marR="68580" marT="18288" marB="18288"/>
                </a:tc>
                <a:tc>
                  <a:txBody>
                    <a:bodyPr/>
                    <a:lstStyle/>
                    <a:p>
                      <a:pPr marL="0" marR="0" algn="ctr">
                        <a:spcBef>
                          <a:spcPts val="300"/>
                        </a:spcBef>
                        <a:spcAft>
                          <a:spcPts val="300"/>
                        </a:spcAft>
                      </a:pPr>
                      <a:r>
                        <a:rPr lang="en-US" sz="1200" b="1">
                          <a:latin typeface="Arial"/>
                          <a:ea typeface="Times New Roman"/>
                          <a:cs typeface="Times New Roman"/>
                        </a:rPr>
                        <a:t>Target</a:t>
                      </a:r>
                    </a:p>
                  </a:txBody>
                  <a:tcPr marL="68580" marR="68580" marT="18288" marB="18288"/>
                </a:tc>
                <a:tc>
                  <a:txBody>
                    <a:bodyPr/>
                    <a:lstStyle/>
                    <a:p>
                      <a:pPr marL="0" marR="0" algn="ctr">
                        <a:spcBef>
                          <a:spcPts val="300"/>
                        </a:spcBef>
                        <a:spcAft>
                          <a:spcPts val="300"/>
                        </a:spcAft>
                      </a:pPr>
                      <a:r>
                        <a:rPr lang="en-US" sz="1200" b="1">
                          <a:latin typeface="Arial"/>
                          <a:ea typeface="Times New Roman"/>
                          <a:cs typeface="Times New Roman"/>
                        </a:rPr>
                        <a:t>Outcome</a:t>
                      </a:r>
                    </a:p>
                  </a:txBody>
                  <a:tcPr marL="68580" marR="68580" marT="18288" marB="18288"/>
                </a:tc>
              </a:tr>
              <a:tr h="162834">
                <a:tc>
                  <a:txBody>
                    <a:bodyPr/>
                    <a:lstStyle/>
                    <a:p>
                      <a:pPr marL="0" marR="0">
                        <a:spcBef>
                          <a:spcPts val="200"/>
                        </a:spcBef>
                        <a:spcAft>
                          <a:spcPts val="200"/>
                        </a:spcAft>
                      </a:pPr>
                      <a:r>
                        <a:rPr lang="en-US" sz="1200" b="1" dirty="0">
                          <a:latin typeface="Arial"/>
                          <a:ea typeface="Times New Roman"/>
                          <a:cs typeface="Times New Roman"/>
                        </a:rPr>
                        <a:t>1</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a:t>
                      </a:r>
                    </a:p>
                  </a:txBody>
                  <a:tcPr marL="68580" marR="68580" marT="18288" marB="18288"/>
                </a:tc>
              </a:tr>
              <a:tr h="162834">
                <a:tc>
                  <a:txBody>
                    <a:bodyPr/>
                    <a:lstStyle/>
                    <a:p>
                      <a:pPr marL="0" marR="0">
                        <a:spcBef>
                          <a:spcPts val="200"/>
                        </a:spcBef>
                        <a:spcAft>
                          <a:spcPts val="200"/>
                        </a:spcAft>
                      </a:pPr>
                      <a:r>
                        <a:rPr lang="en-US" sz="1200" b="1" dirty="0">
                          <a:latin typeface="Arial"/>
                          <a:ea typeface="Times New Roman"/>
                          <a:cs typeface="Times New Roman"/>
                        </a:rPr>
                        <a:t>2</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Cambria Math"/>
                          <a:ea typeface="Times New Roman"/>
                          <a:cs typeface="Times New Roman"/>
                        </a:rPr>
                        <a:t>⊃</a:t>
                      </a:r>
                      <a:endParaRPr lang="en-US" sz="1200" b="1">
                        <a:latin typeface="Arial"/>
                        <a:ea typeface="Times New Roman"/>
                        <a:cs typeface="Times New Roman"/>
                      </a:endParaRPr>
                    </a:p>
                  </a:txBody>
                  <a:tcPr marL="68580" marR="68580" marT="18288" marB="18288"/>
                </a:tc>
              </a:tr>
              <a:tr h="162834">
                <a:tc>
                  <a:txBody>
                    <a:bodyPr/>
                    <a:lstStyle/>
                    <a:p>
                      <a:pPr marL="0" marR="0">
                        <a:spcBef>
                          <a:spcPts val="200"/>
                        </a:spcBef>
                        <a:spcAft>
                          <a:spcPts val="200"/>
                        </a:spcAft>
                      </a:pPr>
                      <a:r>
                        <a:rPr lang="en-US" sz="1200" b="1" dirty="0">
                          <a:latin typeface="Arial"/>
                          <a:ea typeface="Times New Roman"/>
                          <a:cs typeface="Times New Roman"/>
                        </a:rPr>
                        <a:t>4</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Cambria Math"/>
                          <a:ea typeface="Times New Roman"/>
                          <a:cs typeface="Times New Roman"/>
                        </a:rPr>
                        <a:t>⊃</a:t>
                      </a:r>
                      <a:endParaRPr lang="en-US" sz="1200" b="1">
                        <a:latin typeface="Arial"/>
                        <a:ea typeface="Times New Roman"/>
                        <a:cs typeface="Times New Roman"/>
                      </a:endParaRPr>
                    </a:p>
                  </a:txBody>
                  <a:tcPr marL="68580" marR="68580" marT="18288" marB="18288"/>
                </a:tc>
              </a:tr>
              <a:tr h="203517">
                <a:tc>
                  <a:txBody>
                    <a:bodyPr/>
                    <a:lstStyle/>
                    <a:p>
                      <a:pPr marL="0" marR="0">
                        <a:spcBef>
                          <a:spcPts val="200"/>
                        </a:spcBef>
                        <a:spcAft>
                          <a:spcPts val="200"/>
                        </a:spcAft>
                      </a:pPr>
                      <a:r>
                        <a:rPr lang="en-US" sz="1200" b="1" dirty="0">
                          <a:latin typeface="Arial"/>
                          <a:ea typeface="Times New Roman"/>
                          <a:cs typeface="Times New Roman"/>
                        </a:rPr>
                        <a:t>5</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dirty="0">
                          <a:latin typeface="Cambria Math"/>
                          <a:ea typeface="Times New Roman"/>
                          <a:cs typeface="Times New Roman"/>
                        </a:rPr>
                        <a:t>⊃</a:t>
                      </a:r>
                      <a:endParaRPr lang="en-US" sz="1200" b="1" dirty="0">
                        <a:latin typeface="Arial"/>
                        <a:ea typeface="Times New Roman"/>
                        <a:cs typeface="Times New Roman"/>
                      </a:endParaRPr>
                    </a:p>
                  </a:txBody>
                  <a:tcPr marL="68580" marR="68580" marT="18288" marB="18288"/>
                </a:tc>
              </a:tr>
              <a:tr h="152400">
                <a:tc>
                  <a:txBody>
                    <a:bodyPr/>
                    <a:lstStyle/>
                    <a:p>
                      <a:pPr marL="0" marR="0">
                        <a:spcBef>
                          <a:spcPts val="200"/>
                        </a:spcBef>
                        <a:spcAft>
                          <a:spcPts val="200"/>
                        </a:spcAft>
                      </a:pPr>
                      <a:r>
                        <a:rPr lang="en-US" sz="1200" b="1">
                          <a:latin typeface="Arial"/>
                          <a:ea typeface="Times New Roman"/>
                          <a:cs typeface="Times New Roman"/>
                        </a:rPr>
                        <a:t>6</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Cambria Math"/>
                          <a:ea typeface="Times New Roman"/>
                          <a:cs typeface="Times New Roman"/>
                        </a:rPr>
                        <a:t>⊂</a:t>
                      </a:r>
                      <a:endParaRPr lang="en-US" sz="1200" b="1">
                        <a:latin typeface="Arial"/>
                        <a:ea typeface="Times New Roman"/>
                        <a:cs typeface="Times New Roman"/>
                      </a:endParaRPr>
                    </a:p>
                  </a:txBody>
                  <a:tcPr marL="68580" marR="68580" marT="18288" marB="18288"/>
                </a:tc>
              </a:tr>
              <a:tr h="264152">
                <a:tc>
                  <a:txBody>
                    <a:bodyPr/>
                    <a:lstStyle/>
                    <a:p>
                      <a:pPr marL="0" marR="0">
                        <a:spcBef>
                          <a:spcPts val="200"/>
                        </a:spcBef>
                        <a:spcAft>
                          <a:spcPts val="200"/>
                        </a:spcAft>
                      </a:pPr>
                      <a:r>
                        <a:rPr lang="en-US" sz="1200" b="1">
                          <a:latin typeface="Arial"/>
                          <a:ea typeface="Times New Roman"/>
                          <a:cs typeface="Times New Roman"/>
                        </a:rPr>
                        <a:t>7</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151980">
                <a:tc>
                  <a:txBody>
                    <a:bodyPr/>
                    <a:lstStyle/>
                    <a:p>
                      <a:pPr marL="0" marR="0">
                        <a:spcBef>
                          <a:spcPts val="200"/>
                        </a:spcBef>
                        <a:spcAft>
                          <a:spcPts val="200"/>
                        </a:spcAft>
                      </a:pPr>
                      <a:r>
                        <a:rPr lang="en-US" sz="1200" b="1" dirty="0">
                          <a:latin typeface="Arial"/>
                          <a:ea typeface="Times New Roman"/>
                          <a:cs typeface="Times New Roman"/>
                        </a:rPr>
                        <a:t>9</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64152">
                <a:tc>
                  <a:txBody>
                    <a:bodyPr/>
                    <a:lstStyle/>
                    <a:p>
                      <a:pPr marL="0" marR="0">
                        <a:spcBef>
                          <a:spcPts val="200"/>
                        </a:spcBef>
                        <a:spcAft>
                          <a:spcPts val="200"/>
                        </a:spcAft>
                      </a:pPr>
                      <a:r>
                        <a:rPr lang="en-US" sz="1200" b="1">
                          <a:latin typeface="Arial"/>
                          <a:ea typeface="Times New Roman"/>
                          <a:cs typeface="Times New Roman"/>
                        </a:rPr>
                        <a:t>10</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dirty="0" err="1">
                          <a:latin typeface="Arial"/>
                          <a:ea typeface="Times New Roman"/>
                          <a:cs typeface="Times New Roman"/>
                        </a:rPr>
                        <a:t>i</a:t>
                      </a:r>
                      <a:r>
                        <a:rPr lang="en-US" sz="1200" b="1" dirty="0">
                          <a:latin typeface="Arial"/>
                          <a:ea typeface="Times New Roman"/>
                          <a:cs typeface="Times New Roman"/>
                        </a:rPr>
                        <a:t> + wild cards</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a:t>
                      </a:r>
                    </a:p>
                  </a:txBody>
                  <a:tcPr marL="68580" marR="68580" marT="18288" marB="18288"/>
                </a:tc>
              </a:tr>
              <a:tr h="264152">
                <a:tc>
                  <a:txBody>
                    <a:bodyPr/>
                    <a:lstStyle/>
                    <a:p>
                      <a:pPr marL="0" marR="0">
                        <a:spcBef>
                          <a:spcPts val="200"/>
                        </a:spcBef>
                        <a:spcAft>
                          <a:spcPts val="200"/>
                        </a:spcAft>
                      </a:pPr>
                      <a:r>
                        <a:rPr lang="en-US" sz="1200" b="1" dirty="0">
                          <a:latin typeface="Arial"/>
                          <a:ea typeface="Times New Roman"/>
                          <a:cs typeface="Times New Roman"/>
                        </a:rPr>
                        <a:t>16</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64152">
                <a:tc>
                  <a:txBody>
                    <a:bodyPr/>
                    <a:lstStyle/>
                    <a:p>
                      <a:pPr marL="0" marR="0">
                        <a:spcBef>
                          <a:spcPts val="200"/>
                        </a:spcBef>
                        <a:spcAft>
                          <a:spcPts val="200"/>
                        </a:spcAft>
                      </a:pPr>
                      <a:r>
                        <a:rPr lang="en-US" sz="1200" b="1">
                          <a:latin typeface="Arial"/>
                          <a:ea typeface="Times New Roman"/>
                          <a:cs typeface="Times New Roman"/>
                        </a:rPr>
                        <a:t>17</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k</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43775">
                <a:tc>
                  <a:txBody>
                    <a:bodyPr/>
                    <a:lstStyle/>
                    <a:p>
                      <a:pPr marL="0" marR="0">
                        <a:spcBef>
                          <a:spcPts val="200"/>
                        </a:spcBef>
                        <a:spcAft>
                          <a:spcPts val="200"/>
                        </a:spcAft>
                      </a:pPr>
                      <a:r>
                        <a:rPr lang="en-US" sz="1200" b="1" dirty="0">
                          <a:latin typeface="Arial"/>
                          <a:ea typeface="Times New Roman"/>
                          <a:cs typeface="Times New Roman"/>
                        </a:rPr>
                        <a:t>18</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dirty="0" err="1">
                          <a:latin typeface="Arial"/>
                          <a:ea typeface="Times New Roman"/>
                          <a:cs typeface="Times New Roman"/>
                        </a:rPr>
                        <a:t>i</a:t>
                      </a:r>
                      <a:r>
                        <a:rPr lang="en-US" sz="1200" b="1" dirty="0">
                          <a:latin typeface="Arial"/>
                          <a:ea typeface="Times New Roman"/>
                          <a:cs typeface="Times New Roman"/>
                        </a:rPr>
                        <a:t> + wild cards</a:t>
                      </a:r>
                    </a:p>
                  </a:txBody>
                  <a:tcPr marL="68580" marR="68580" marT="18288" marB="18288"/>
                </a:tc>
                <a:tc>
                  <a:txBody>
                    <a:bodyPr/>
                    <a:lstStyle/>
                    <a:p>
                      <a:pPr marL="0" marR="0">
                        <a:spcBef>
                          <a:spcPts val="200"/>
                        </a:spcBef>
                        <a:spcAft>
                          <a:spcPts val="200"/>
                        </a:spcAft>
                      </a:pPr>
                      <a:r>
                        <a:rPr lang="en-US" sz="1200" b="1" dirty="0">
                          <a:latin typeface="Cambria Math"/>
                          <a:ea typeface="Times New Roman"/>
                          <a:cs typeface="Times New Roman"/>
                        </a:rPr>
                        <a:t>⊂</a:t>
                      </a:r>
                      <a:endParaRPr lang="en-US" sz="1200" b="1" dirty="0">
                        <a:latin typeface="Arial"/>
                        <a:ea typeface="Times New Roman"/>
                        <a:cs typeface="Times New Roman"/>
                      </a:endParaRPr>
                    </a:p>
                  </a:txBody>
                  <a:tcPr marL="68580" marR="68580" marT="18288" marB="18288"/>
                </a:tc>
              </a:tr>
              <a:tr h="228600">
                <a:tc>
                  <a:txBody>
                    <a:bodyPr/>
                    <a:lstStyle/>
                    <a:p>
                      <a:pPr marL="0" marR="0">
                        <a:spcBef>
                          <a:spcPts val="200"/>
                        </a:spcBef>
                        <a:spcAft>
                          <a:spcPts val="200"/>
                        </a:spcAft>
                      </a:pPr>
                      <a:r>
                        <a:rPr lang="en-US" sz="1200" b="1">
                          <a:latin typeface="Arial"/>
                          <a:ea typeface="Times New Roman"/>
                          <a:cs typeface="Times New Roman"/>
                        </a:rPr>
                        <a:t>19</a:t>
                      </a:r>
                    </a:p>
                  </a:txBody>
                  <a:tcPr marL="68580" marR="68580" marT="18288" marB="18288"/>
                </a:tc>
                <a:tc>
                  <a:txBody>
                    <a:bodyPr/>
                    <a:lstStyle/>
                    <a:p>
                      <a:pPr marL="0" marR="0">
                        <a:spcBef>
                          <a:spcPts val="200"/>
                        </a:spcBef>
                        <a:spcAft>
                          <a:spcPts val="200"/>
                        </a:spcAft>
                      </a:pPr>
                      <a:r>
                        <a:rPr lang="en-US" sz="1200" b="1" dirty="0" err="1">
                          <a:latin typeface="Arial"/>
                          <a:ea typeface="Times New Roman"/>
                          <a:cs typeface="Times New Roman"/>
                        </a:rPr>
                        <a:t>i</a:t>
                      </a:r>
                      <a:endParaRPr lang="en-US" sz="1200" b="1" dirty="0">
                        <a:latin typeface="Arial"/>
                        <a:ea typeface="Times New Roman"/>
                        <a:cs typeface="Times New Roman"/>
                      </a:endParaRP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28600">
                <a:tc>
                  <a:txBody>
                    <a:bodyPr/>
                    <a:lstStyle/>
                    <a:p>
                      <a:pPr marL="0" marR="0">
                        <a:spcBef>
                          <a:spcPts val="200"/>
                        </a:spcBef>
                        <a:spcAft>
                          <a:spcPts val="200"/>
                        </a:spcAft>
                      </a:pPr>
                      <a:r>
                        <a:rPr lang="en-US" sz="1200" b="1" dirty="0">
                          <a:latin typeface="Arial"/>
                          <a:ea typeface="Times New Roman"/>
                          <a:cs typeface="Times New Roman"/>
                        </a:rPr>
                        <a:t>21</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Cambria Math"/>
                          <a:ea typeface="Times New Roman"/>
                          <a:cs typeface="Times New Roman"/>
                        </a:rPr>
                        <a:t>⊂</a:t>
                      </a:r>
                      <a:endParaRPr lang="en-US" sz="1200" b="1">
                        <a:latin typeface="Arial"/>
                        <a:ea typeface="Times New Roman"/>
                        <a:cs typeface="Times New Roman"/>
                      </a:endParaRPr>
                    </a:p>
                  </a:txBody>
                  <a:tcPr marL="68580" marR="68580" marT="18288" marB="18288"/>
                </a:tc>
              </a:tr>
              <a:tr h="152400">
                <a:tc>
                  <a:txBody>
                    <a:bodyPr/>
                    <a:lstStyle/>
                    <a:p>
                      <a:pPr marL="0" marR="0">
                        <a:spcBef>
                          <a:spcPts val="200"/>
                        </a:spcBef>
                        <a:spcAft>
                          <a:spcPts val="200"/>
                        </a:spcAft>
                      </a:pPr>
                      <a:r>
                        <a:rPr lang="en-US" sz="1200" b="1">
                          <a:latin typeface="Arial"/>
                          <a:ea typeface="Times New Roman"/>
                          <a:cs typeface="Times New Roman"/>
                        </a:rPr>
                        <a:t>22</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a:t>
                      </a:r>
                    </a:p>
                  </a:txBody>
                  <a:tcPr marL="68580" marR="68580" marT="18288" marB="18288"/>
                </a:tc>
                <a:tc>
                  <a:txBody>
                    <a:bodyPr/>
                    <a:lstStyle/>
                    <a:p>
                      <a:pPr marL="0" marR="0">
                        <a:spcBef>
                          <a:spcPts val="200"/>
                        </a:spcBef>
                        <a:spcAft>
                          <a:spcPts val="200"/>
                        </a:spcAft>
                      </a:pPr>
                      <a:r>
                        <a:rPr lang="en-US" sz="1200" b="1" dirty="0">
                          <a:latin typeface="Cambria Math"/>
                          <a:ea typeface="Times New Roman"/>
                          <a:cs typeface="Times New Roman"/>
                        </a:rPr>
                        <a:t>⊃</a:t>
                      </a:r>
                      <a:endParaRPr lang="en-US" sz="1200" b="1" dirty="0">
                        <a:latin typeface="Arial"/>
                        <a:ea typeface="Times New Roman"/>
                        <a:cs typeface="Times New Roman"/>
                      </a:endParaRPr>
                    </a:p>
                  </a:txBody>
                  <a:tcPr marL="68580" marR="68580" marT="18288" marB="18288"/>
                </a:tc>
              </a:tr>
              <a:tr h="264152">
                <a:tc>
                  <a:txBody>
                    <a:bodyPr/>
                    <a:lstStyle/>
                    <a:p>
                      <a:pPr marL="0" marR="0">
                        <a:spcBef>
                          <a:spcPts val="200"/>
                        </a:spcBef>
                        <a:spcAft>
                          <a:spcPts val="200"/>
                        </a:spcAft>
                      </a:pPr>
                      <a:r>
                        <a:rPr lang="en-US" sz="1200" b="1" dirty="0">
                          <a:latin typeface="Arial"/>
                          <a:ea typeface="Times New Roman"/>
                          <a:cs typeface="Times New Roman"/>
                        </a:rPr>
                        <a:t>23</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ANY</a:t>
                      </a:r>
                    </a:p>
                  </a:txBody>
                  <a:tcPr marL="68580" marR="68580" marT="18288" marB="18288"/>
                </a:tc>
                <a:tc>
                  <a:txBody>
                    <a:bodyPr/>
                    <a:lstStyle/>
                    <a:p>
                      <a:pPr marL="0" marR="0">
                        <a:spcBef>
                          <a:spcPts val="200"/>
                        </a:spcBef>
                        <a:spcAft>
                          <a:spcPts val="200"/>
                        </a:spcAft>
                      </a:pPr>
                      <a:r>
                        <a:rPr lang="en-US" sz="1200" b="1">
                          <a:latin typeface="Cambria Math"/>
                          <a:ea typeface="Times New Roman"/>
                          <a:cs typeface="Times New Roman"/>
                        </a:rPr>
                        <a:t>⊂</a:t>
                      </a:r>
                      <a:endParaRPr lang="en-US" sz="1200" b="1">
                        <a:latin typeface="Arial"/>
                        <a:ea typeface="Times New Roman"/>
                        <a:cs typeface="Times New Roman"/>
                      </a:endParaRPr>
                    </a:p>
                  </a:txBody>
                  <a:tcPr marL="68580" marR="68580" marT="18288" marB="18288"/>
                </a:tc>
              </a:tr>
              <a:tr h="264152">
                <a:tc>
                  <a:txBody>
                    <a:bodyPr/>
                    <a:lstStyle/>
                    <a:p>
                      <a:pPr marL="0" marR="0">
                        <a:spcBef>
                          <a:spcPts val="200"/>
                        </a:spcBef>
                        <a:spcAft>
                          <a:spcPts val="200"/>
                        </a:spcAft>
                      </a:pPr>
                      <a:r>
                        <a:rPr lang="en-US" sz="1200" b="1">
                          <a:latin typeface="Arial"/>
                          <a:ea typeface="Times New Roman"/>
                          <a:cs typeface="Times New Roman"/>
                        </a:rPr>
                        <a:t>24</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k</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64152">
                <a:tc>
                  <a:txBody>
                    <a:bodyPr/>
                    <a:lstStyle/>
                    <a:p>
                      <a:pPr marL="0" marR="0">
                        <a:spcBef>
                          <a:spcPts val="200"/>
                        </a:spcBef>
                        <a:spcAft>
                          <a:spcPts val="200"/>
                        </a:spcAft>
                      </a:pPr>
                      <a:r>
                        <a:rPr lang="en-US" sz="1200" b="1">
                          <a:latin typeface="Arial"/>
                          <a:ea typeface="Times New Roman"/>
                          <a:cs typeface="Times New Roman"/>
                        </a:rPr>
                        <a:t>25</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NA</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p>
                  </a:txBody>
                  <a:tcPr marL="68580" marR="68580" marT="18288" marB="18288"/>
                </a:tc>
              </a:tr>
              <a:tr h="264152">
                <a:tc>
                  <a:txBody>
                    <a:bodyPr/>
                    <a:lstStyle/>
                    <a:p>
                      <a:pPr marL="0" marR="0">
                        <a:spcBef>
                          <a:spcPts val="200"/>
                        </a:spcBef>
                        <a:spcAft>
                          <a:spcPts val="200"/>
                        </a:spcAft>
                      </a:pPr>
                      <a:r>
                        <a:rPr lang="en-US" sz="1200" b="1" dirty="0">
                          <a:latin typeface="Arial"/>
                          <a:ea typeface="Times New Roman"/>
                          <a:cs typeface="Times New Roman"/>
                        </a:rPr>
                        <a:t>27</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i + wild cards</a:t>
                      </a:r>
                    </a:p>
                  </a:txBody>
                  <a:tcPr marL="68580" marR="68580" marT="18288" marB="18288"/>
                </a:tc>
                <a:tc>
                  <a:txBody>
                    <a:bodyPr/>
                    <a:lstStyle/>
                    <a:p>
                      <a:pPr marL="0" marR="0">
                        <a:spcBef>
                          <a:spcPts val="200"/>
                        </a:spcBef>
                        <a:spcAft>
                          <a:spcPts val="200"/>
                        </a:spcAft>
                      </a:pPr>
                      <a:r>
                        <a:rPr lang="en-US" sz="1200" b="1" dirty="0" err="1">
                          <a:latin typeface="Arial"/>
                          <a:ea typeface="Times New Roman"/>
                          <a:cs typeface="Times New Roman"/>
                        </a:rPr>
                        <a:t>i</a:t>
                      </a:r>
                      <a:r>
                        <a:rPr lang="en-US" sz="1200" b="1" dirty="0">
                          <a:latin typeface="Arial"/>
                          <a:ea typeface="Times New Roman"/>
                          <a:cs typeface="Times New Roman"/>
                        </a:rPr>
                        <a:t> + wild cards</a:t>
                      </a:r>
                    </a:p>
                  </a:txBody>
                  <a:tcPr marL="68580" marR="68580" marT="18288" marB="18288"/>
                </a:tc>
                <a:tc>
                  <a:txBody>
                    <a:bodyPr/>
                    <a:lstStyle/>
                    <a:p>
                      <a:pPr marL="0" marR="0">
                        <a:spcBef>
                          <a:spcPts val="200"/>
                        </a:spcBef>
                        <a:spcAft>
                          <a:spcPts val="200"/>
                        </a:spcAft>
                      </a:pPr>
                      <a:r>
                        <a:rPr lang="en-US" sz="1200" b="1">
                          <a:latin typeface="Arial"/>
                          <a:ea typeface="Times New Roman"/>
                          <a:cs typeface="Times New Roman"/>
                        </a:rPr>
                        <a:t>=|</a:t>
                      </a:r>
                      <a:r>
                        <a:rPr lang="en-US" sz="1200" b="1">
                          <a:latin typeface="Cambria Math"/>
                          <a:ea typeface="Times New Roman"/>
                          <a:cs typeface="Times New Roman"/>
                        </a:rPr>
                        <a:t>⊂</a:t>
                      </a:r>
                      <a:r>
                        <a:rPr lang="en-US" sz="1200" b="1">
                          <a:latin typeface="Arial"/>
                          <a:ea typeface="MS Mincho"/>
                          <a:cs typeface="Times New Roman"/>
                        </a:rPr>
                        <a:t>|</a:t>
                      </a:r>
                      <a:r>
                        <a:rPr lang="en-US" sz="1200" b="1">
                          <a:latin typeface="Cambria Math"/>
                          <a:ea typeface="Times New Roman"/>
                          <a:cs typeface="Times New Roman"/>
                        </a:rPr>
                        <a:t>⊃</a:t>
                      </a:r>
                      <a:r>
                        <a:rPr lang="en-US" sz="1200" b="1" baseline="30000">
                          <a:latin typeface="Arial"/>
                          <a:ea typeface="Times New Roman"/>
                          <a:cs typeface="Times New Roman"/>
                        </a:rPr>
                        <a:t>†</a:t>
                      </a:r>
                      <a:endParaRPr lang="en-US" sz="1200" b="1">
                        <a:latin typeface="Arial"/>
                        <a:ea typeface="Times New Roman"/>
                        <a:cs typeface="Times New Roman"/>
                      </a:endParaRPr>
                    </a:p>
                  </a:txBody>
                  <a:tcPr marL="68580" marR="68580" marT="18288" marB="18288"/>
                </a:tc>
              </a:tr>
              <a:tr h="264152">
                <a:tc>
                  <a:txBody>
                    <a:bodyPr/>
                    <a:lstStyle/>
                    <a:p>
                      <a:pPr marL="0" marR="0">
                        <a:spcBef>
                          <a:spcPts val="200"/>
                        </a:spcBef>
                        <a:spcAft>
                          <a:spcPts val="200"/>
                        </a:spcAft>
                      </a:pPr>
                      <a:r>
                        <a:rPr lang="en-US" sz="1200" b="1" dirty="0">
                          <a:latin typeface="Arial"/>
                          <a:ea typeface="Times New Roman"/>
                          <a:cs typeface="Times New Roman"/>
                        </a:rPr>
                        <a:t>28</a:t>
                      </a:r>
                    </a:p>
                  </a:txBody>
                  <a:tcPr marL="68580" marR="68580" marT="18288" marB="18288"/>
                </a:tc>
                <a:tc>
                  <a:txBody>
                    <a:bodyPr/>
                    <a:lstStyle/>
                    <a:p>
                      <a:pPr marL="0" marR="0">
                        <a:spcBef>
                          <a:spcPts val="200"/>
                        </a:spcBef>
                        <a:spcAft>
                          <a:spcPts val="200"/>
                        </a:spcAft>
                      </a:pPr>
                      <a:r>
                        <a:rPr lang="en-US" sz="1200" b="1" dirty="0" err="1">
                          <a:latin typeface="Arial"/>
                          <a:ea typeface="Times New Roman"/>
                          <a:cs typeface="Times New Roman"/>
                        </a:rPr>
                        <a:t>i</a:t>
                      </a:r>
                      <a:r>
                        <a:rPr lang="en-US" sz="1200" b="1" dirty="0">
                          <a:latin typeface="Arial"/>
                          <a:ea typeface="Times New Roman"/>
                          <a:cs typeface="Times New Roman"/>
                        </a:rPr>
                        <a:t> + wild cards</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k + wild cards</a:t>
                      </a:r>
                    </a:p>
                  </a:txBody>
                  <a:tcPr marL="68580" marR="68580" marT="18288" marB="18288"/>
                </a:tc>
                <a:tc>
                  <a:txBody>
                    <a:bodyPr/>
                    <a:lstStyle/>
                    <a:p>
                      <a:pPr marL="0" marR="0">
                        <a:spcBef>
                          <a:spcPts val="200"/>
                        </a:spcBef>
                        <a:spcAft>
                          <a:spcPts val="200"/>
                        </a:spcAft>
                      </a:pPr>
                      <a:r>
                        <a:rPr lang="en-US" sz="1200" b="1" dirty="0">
                          <a:latin typeface="Arial"/>
                          <a:ea typeface="Times New Roman"/>
                          <a:cs typeface="Times New Roman"/>
                        </a:rPr>
                        <a:t>≠ </a:t>
                      </a:r>
                    </a:p>
                  </a:txBody>
                  <a:tcPr marL="68580" marR="68580" marT="18288" marB="18288"/>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Feedback on CPE 2.2 Matching Algorithm</a:t>
            </a:r>
            <a:endParaRPr lang="en-US" dirty="0"/>
          </a:p>
        </p:txBody>
      </p:sp>
      <p:sp>
        <p:nvSpPr>
          <p:cNvPr id="3" name="Content Placeholder 2"/>
          <p:cNvSpPr>
            <a:spLocks noGrp="1"/>
          </p:cNvSpPr>
          <p:nvPr>
            <p:ph idx="1"/>
          </p:nvPr>
        </p:nvSpPr>
        <p:spPr/>
        <p:txBody>
          <a:bodyPr/>
          <a:lstStyle/>
          <a:p>
            <a:r>
              <a:rPr lang="en-US" sz="2600" dirty="0" smtClean="0"/>
              <a:t>The all or nothing algorithm is too rigid</a:t>
            </a:r>
          </a:p>
          <a:p>
            <a:r>
              <a:rPr lang="en-US" sz="2600" dirty="0" smtClean="0"/>
              <a:t>Need a meaningful way to match incomplete information</a:t>
            </a:r>
          </a:p>
          <a:p>
            <a:r>
              <a:rPr lang="en-US" sz="2600" dirty="0" smtClean="0"/>
              <a:t>Need to match at the attribute level </a:t>
            </a:r>
          </a:p>
          <a:p>
            <a:r>
              <a:rPr lang="en-US" sz="2600" dirty="0" smtClean="0"/>
              <a:t>Need to be able to match attributes in any order</a:t>
            </a:r>
          </a:p>
          <a:p>
            <a:r>
              <a:rPr lang="en-US" sz="2600" dirty="0" smtClean="0"/>
              <a:t>Maintain backward compatibility with CPE 2.2</a:t>
            </a:r>
          </a:p>
          <a:p>
            <a:r>
              <a:rPr lang="en-US" sz="2600" dirty="0" smtClean="0"/>
              <a:t>Support basic tool interoperability</a:t>
            </a:r>
          </a:p>
          <a:p>
            <a:r>
              <a:rPr lang="en-US" sz="2600" dirty="0" smtClean="0"/>
              <a:t>Need to support a broad range of use cases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7086600" cy="944562"/>
          </a:xfrm>
        </p:spPr>
        <p:txBody>
          <a:bodyPr/>
          <a:lstStyle/>
          <a:p>
            <a:r>
              <a:rPr lang="en-US" dirty="0" smtClean="0"/>
              <a:t>CPE Name Matching Objectives</a:t>
            </a:r>
            <a:endParaRPr lang="en-US" dirty="0"/>
          </a:p>
        </p:txBody>
      </p:sp>
      <p:sp>
        <p:nvSpPr>
          <p:cNvPr id="3" name="Content Placeholder 2"/>
          <p:cNvSpPr>
            <a:spLocks noGrp="1"/>
          </p:cNvSpPr>
          <p:nvPr>
            <p:ph idx="1"/>
          </p:nvPr>
        </p:nvSpPr>
        <p:spPr/>
        <p:txBody>
          <a:bodyPr/>
          <a:lstStyle/>
          <a:p>
            <a:pPr marL="514350" indent="-514350">
              <a:buNone/>
            </a:pPr>
            <a:r>
              <a:rPr lang="en-US" sz="3200" dirty="0" smtClean="0"/>
              <a:t>To specify common matching functionality in order to:</a:t>
            </a:r>
          </a:p>
          <a:p>
            <a:pPr marL="514350" indent="-514350">
              <a:buFont typeface="+mj-lt"/>
              <a:buAutoNum type="arabicPeriod"/>
            </a:pPr>
            <a:r>
              <a:rPr lang="en-US" sz="3200" dirty="0" smtClean="0"/>
              <a:t> Facilitate interoperability;</a:t>
            </a:r>
          </a:p>
          <a:p>
            <a:pPr marL="514350" indent="-514350">
              <a:buFont typeface="+mj-lt"/>
              <a:buAutoNum type="arabicPeriod"/>
            </a:pPr>
            <a:r>
              <a:rPr lang="en-US" sz="3200" dirty="0" smtClean="0"/>
              <a:t>Support automation (computability);</a:t>
            </a:r>
          </a:p>
          <a:p>
            <a:pPr marL="514350" indent="-514350">
              <a:buFont typeface="+mj-lt"/>
              <a:buAutoNum type="arabicPeriod"/>
            </a:pPr>
            <a:r>
              <a:rPr lang="en-US" sz="3200" dirty="0" smtClean="0"/>
              <a:t>Remain flexible enough to apply to the broadest range of use cases, including unanticipated use cases.</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p:txBody>
          <a:bodyPr/>
          <a:lstStyle/>
          <a:p>
            <a:r>
              <a:rPr lang="en-US" dirty="0" smtClean="0"/>
              <a:t>A one-to-one comparison of a source CPE name to a target CPE name </a:t>
            </a:r>
          </a:p>
          <a:p>
            <a:endParaRPr lang="en-US" dirty="0" smtClean="0"/>
          </a:p>
          <a:p>
            <a:r>
              <a:rPr lang="en-US" dirty="0" smtClean="0"/>
              <a:t>CPE Language matching is “out of scope”. It is handled in the CPE Language specification.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228600" y="1655857"/>
            <a:ext cx="8686800" cy="4373563"/>
          </a:xfrm>
        </p:spPr>
        <p:txBody>
          <a:bodyPr/>
          <a:lstStyle/>
          <a:p>
            <a:r>
              <a:rPr lang="en-US" sz="2200" dirty="0" smtClean="0"/>
              <a:t> CPE Name Matching specifies two phases of matching: attribute comparison and name matching.</a:t>
            </a:r>
          </a:p>
          <a:p>
            <a:pPr>
              <a:buNone/>
            </a:pPr>
            <a:r>
              <a:rPr lang="en-US" sz="2000" dirty="0" smtClean="0"/>
              <a:t>  </a:t>
            </a:r>
          </a:p>
          <a:p>
            <a:r>
              <a:rPr lang="en-US" sz="2200" dirty="0" smtClean="0"/>
              <a:t>Comparison results are based on set theory where matching results are relative to the set of all possible match results.</a:t>
            </a:r>
          </a:p>
          <a:p>
            <a:pPr>
              <a:buNone/>
            </a:pPr>
            <a:endParaRPr lang="en-US" sz="1600" dirty="0" smtClean="0"/>
          </a:p>
          <a:p>
            <a:pPr lvl="0"/>
            <a:r>
              <a:rPr lang="en-US" sz="2200" dirty="0" smtClean="0"/>
              <a:t>CPE name matching is determined based on the combined set of results (outcome) of the attribute comparison phase of the matching process. </a:t>
            </a:r>
          </a:p>
          <a:p>
            <a:pPr lvl="0">
              <a:buNone/>
            </a:pPr>
            <a:endParaRPr lang="en-US" sz="1800" dirty="0" smtClean="0"/>
          </a:p>
          <a:p>
            <a:pPr lvl="0"/>
            <a:r>
              <a:rPr lang="en-US" sz="2200" dirty="0" smtClean="0"/>
              <a:t>CPE defines two wild card characters for matching incomplete attribute value information.</a:t>
            </a:r>
          </a:p>
          <a:p>
            <a:pPr>
              <a:buNone/>
            </a:pP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Major Outstanding Issues</a:t>
            </a:r>
            <a:endParaRPr lang="en-US" dirty="0"/>
          </a:p>
        </p:txBody>
      </p:sp>
      <p:sp>
        <p:nvSpPr>
          <p:cNvPr id="5" name="Text Placeholder 4"/>
          <p:cNvSpPr>
            <a:spLocks noGrp="1"/>
          </p:cNvSpPr>
          <p:nvPr>
            <p:ph type="body" idx="1"/>
          </p:nvPr>
        </p:nvSpPr>
        <p:spPr/>
        <p:txBody>
          <a:bodyPr/>
          <a:lstStyle/>
          <a:p>
            <a:r>
              <a:rPr lang="en-US" b="1" dirty="0" smtClean="0"/>
              <a:t>CPE Name Matching Specification</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Outstanding Issues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Name-level matching: How much name matching interpretation do we specify?</a:t>
            </a:r>
          </a:p>
          <a:p>
            <a:pPr marL="514350" indent="-514350">
              <a:buFont typeface="+mj-lt"/>
              <a:buAutoNum type="arabicPeriod"/>
            </a:pPr>
            <a:endParaRPr lang="en-US" sz="2000" dirty="0" smtClean="0"/>
          </a:p>
          <a:p>
            <a:pPr marL="514350" indent="-514350">
              <a:buFont typeface="+mj-lt"/>
              <a:buAutoNum type="arabicPeriod"/>
            </a:pPr>
            <a:r>
              <a:rPr lang="en-US" dirty="0" smtClean="0"/>
              <a:t>Wild Card Matching: Aside from defining the meaning of the special characters, and matching criteria, what additional behavior and constraints do we specify?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Matching Requirements Current State (1 of 2)</a:t>
            </a:r>
            <a:endParaRPr lang="en-US" dirty="0"/>
          </a:p>
        </p:txBody>
      </p:sp>
      <p:sp>
        <p:nvSpPr>
          <p:cNvPr id="3" name="Content Placeholder 2"/>
          <p:cNvSpPr>
            <a:spLocks noGrp="1"/>
          </p:cNvSpPr>
          <p:nvPr>
            <p:ph idx="1"/>
          </p:nvPr>
        </p:nvSpPr>
        <p:spPr/>
        <p:txBody>
          <a:bodyPr/>
          <a:lstStyle/>
          <a:p>
            <a:r>
              <a:rPr lang="en-US" dirty="0" smtClean="0"/>
              <a:t>An example of name matching is provided in the specification</a:t>
            </a:r>
          </a:p>
          <a:p>
            <a:r>
              <a:rPr lang="en-US" dirty="0" smtClean="0"/>
              <a:t>The method and common interpretation for comparison of attributes is specified in detail</a:t>
            </a:r>
          </a:p>
          <a:p>
            <a:r>
              <a:rPr lang="en-US" dirty="0" smtClean="0"/>
              <a:t>The combination of attribute comparison results that constitutes a “match” of one CPE name to another is largely unspecified</a:t>
            </a:r>
          </a:p>
          <a:p>
            <a:r>
              <a:rPr lang="en-US" dirty="0" smtClean="0"/>
              <a:t>There is no required common interpretation of whether two CPE names are a True or False match</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iam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iam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iam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iam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iam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iam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iam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iam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iam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iam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iam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iam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Theme1</Template>
  <TotalTime>779</TotalTime>
  <Words>1607</Words>
  <Application>Microsoft Office PowerPoint</Application>
  <PresentationFormat>On-screen Show (4:3)</PresentationFormat>
  <Paragraphs>306</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Theme1</vt:lpstr>
      <vt:lpstr>CPE Name Matching Specification</vt:lpstr>
      <vt:lpstr>Purpose for This Discussion</vt:lpstr>
      <vt:lpstr>Community Feedback on CPE 2.2 Matching Algorithm</vt:lpstr>
      <vt:lpstr>CPE Name Matching Objectives</vt:lpstr>
      <vt:lpstr>Scope</vt:lpstr>
      <vt:lpstr>Method</vt:lpstr>
      <vt:lpstr>Major Outstanding Issues</vt:lpstr>
      <vt:lpstr>Major Outstanding Issues</vt:lpstr>
      <vt:lpstr>Name Matching Requirements Current State (1 of 2)</vt:lpstr>
      <vt:lpstr>Name Matching Requirements Current State (2 of 2)</vt:lpstr>
      <vt:lpstr>Name Matching Requirements Target State (1 of 7)</vt:lpstr>
      <vt:lpstr>Name Matching Requirements Proposed Alternative (2 of 7)</vt:lpstr>
      <vt:lpstr>Name Matching Requirements Proposed Alternative (3 of 7)</vt:lpstr>
      <vt:lpstr>Attribute Comparison Outcomes (4 of 7)</vt:lpstr>
      <vt:lpstr>Attribute Comparison Example (5 of 7)</vt:lpstr>
      <vt:lpstr>Specified Name Matches (6 of 7)</vt:lpstr>
      <vt:lpstr>Name Matching Requirements Q&amp;A (7 of 7)</vt:lpstr>
      <vt:lpstr>Wild Card Matching Current State (1 of 8)</vt:lpstr>
      <vt:lpstr>Wild Card Matching Current State Continued (2 of 8)</vt:lpstr>
      <vt:lpstr>Wild Card Matching Current State (3 of 8)</vt:lpstr>
      <vt:lpstr>Wild Card Matching Target State (4 of 8)</vt:lpstr>
      <vt:lpstr>Matching Criteria (5 of 8)</vt:lpstr>
      <vt:lpstr>Wild Card Matching Known Alternative (6 of 8)</vt:lpstr>
      <vt:lpstr>Matching Criteria (7 of 8)</vt:lpstr>
      <vt:lpstr>Wild Card Matching Community Questions (8 of 8)</vt:lpstr>
      <vt:lpstr>Back up</vt:lpstr>
      <vt:lpstr>Alternative Wild Card Matching Proposed Pseudo-Code</vt:lpstr>
      <vt:lpstr>Complete Matching Table</vt:lpstr>
    </vt:vector>
  </TitlesOfParts>
  <Company>The MITRE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CPE Name Matching Specification</dc:title>
  <dc:creator>mparmelee</dc:creator>
  <cp:lastModifiedBy>sboczeno</cp:lastModifiedBy>
  <cp:revision>34</cp:revision>
  <dcterms:created xsi:type="dcterms:W3CDTF">2010-06-11T21:59:53Z</dcterms:created>
  <dcterms:modified xsi:type="dcterms:W3CDTF">2010-06-16T14:05:55Z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-1539986420</vt:i4>
  </property>
  <property fmtid="{D5CDD505-2E9C-101B-9397-08002B2CF9AE}" pid="3" name="_NewReviewCycle">
    <vt:lpwstr/>
  </property>
  <property fmtid="{D5CDD505-2E9C-101B-9397-08002B2CF9AE}" pid="4" name="_EmailSubject">
    <vt:lpwstr>final versions of all slides</vt:lpwstr>
  </property>
  <property fmtid="{D5CDD505-2E9C-101B-9397-08002B2CF9AE}" pid="5" name="_AuthorEmail">
    <vt:lpwstr>bcheikes@mitre.org</vt:lpwstr>
  </property>
  <property fmtid="{D5CDD505-2E9C-101B-9397-08002B2CF9AE}" pid="6" name="_AuthorEmailDisplayName">
    <vt:lpwstr>Cheikes, Brant A.</vt:lpwstr>
  </property>
</Properties>
</file>